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7" r:id="rId2"/>
    <p:sldId id="267" r:id="rId3"/>
    <p:sldId id="269" r:id="rId4"/>
    <p:sldId id="268" r:id="rId5"/>
    <p:sldId id="287" r:id="rId6"/>
    <p:sldId id="279" r:id="rId7"/>
    <p:sldId id="288" r:id="rId8"/>
    <p:sldId id="270" r:id="rId9"/>
    <p:sldId id="283" r:id="rId10"/>
    <p:sldId id="289" r:id="rId11"/>
    <p:sldId id="280" r:id="rId12"/>
    <p:sldId id="277" r:id="rId13"/>
    <p:sldId id="282" r:id="rId14"/>
    <p:sldId id="286" r:id="rId15"/>
    <p:sldId id="284" r:id="rId16"/>
    <p:sldId id="285" r:id="rId17"/>
    <p:sldId id="281" r:id="rId18"/>
    <p:sldId id="272" r:id="rId19"/>
    <p:sldId id="290" r:id="rId20"/>
    <p:sldId id="292" r:id="rId21"/>
    <p:sldId id="291" r:id="rId22"/>
    <p:sldId id="293" r:id="rId23"/>
    <p:sldId id="295" r:id="rId24"/>
    <p:sldId id="296" r:id="rId25"/>
    <p:sldId id="297" r:id="rId26"/>
    <p:sldId id="298" r:id="rId27"/>
    <p:sldId id="299" r:id="rId28"/>
    <p:sldId id="300" r:id="rId29"/>
    <p:sldId id="258" r:id="rId30"/>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efan Weileder" initials="SW" lastIdx="2" clrIdx="0">
    <p:extLst>
      <p:ext uri="{19B8F6BF-5375-455C-9EA6-DF929625EA0E}">
        <p15:presenceInfo xmlns:p15="http://schemas.microsoft.com/office/powerpoint/2012/main" userId="3c725ab3f2afb27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A56D"/>
    <a:srgbClr val="52C25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ittlere Formatvorlage 4 - Akz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12C8C85-51F0-491E-9774-3900AFEF0FD7}" styleName="Helle Formatvorlage 2 - Akz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24" autoAdjust="0"/>
    <p:restoredTop sz="95226" autoAdjust="0"/>
  </p:normalViewPr>
  <p:slideViewPr>
    <p:cSldViewPr snapToGrid="0">
      <p:cViewPr varScale="1">
        <p:scale>
          <a:sx n="114" d="100"/>
          <a:sy n="114" d="100"/>
        </p:scale>
        <p:origin x="84"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248D78-D3E4-4FD8-8000-CBCC65C6EC71}" type="datetimeFigureOut">
              <a:rPr lang="de-DE" smtClean="0"/>
              <a:t>29.09.2021</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D2780D-C67F-422A-874B-C36FC05F7BFA}" type="slidenum">
              <a:rPr lang="de-DE" smtClean="0"/>
              <a:t>‹Nr.›</a:t>
            </a:fld>
            <a:endParaRPr lang="de-DE"/>
          </a:p>
        </p:txBody>
      </p:sp>
    </p:spTree>
    <p:extLst>
      <p:ext uri="{BB962C8B-B14F-4D97-AF65-F5344CB8AC3E}">
        <p14:creationId xmlns:p14="http://schemas.microsoft.com/office/powerpoint/2010/main" val="14201451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19" name="Ellipse 18">
            <a:extLst>
              <a:ext uri="{FF2B5EF4-FFF2-40B4-BE49-F238E27FC236}">
                <a16:creationId xmlns:a16="http://schemas.microsoft.com/office/drawing/2014/main" id="{46DFC4E3-515F-4470-8002-06783BFE0E0E}"/>
              </a:ext>
            </a:extLst>
          </p:cNvPr>
          <p:cNvSpPr/>
          <p:nvPr userDrawn="1"/>
        </p:nvSpPr>
        <p:spPr>
          <a:xfrm>
            <a:off x="-1671320" y="-1403548"/>
            <a:ext cx="3080146" cy="3080146"/>
          </a:xfrm>
          <a:prstGeom prst="ellipse">
            <a:avLst/>
          </a:prstGeom>
          <a:solidFill>
            <a:srgbClr val="52C25C"/>
          </a:solidFill>
          <a:ln>
            <a:noFill/>
          </a:ln>
          <a:effectLst>
            <a:outerShdw blurRad="38100" dist="38100" dir="2700000" algn="tl"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effectLst>
                <a:outerShdw blurRad="50800" dist="38100" dir="2700000" algn="tl" rotWithShape="0">
                  <a:prstClr val="black">
                    <a:alpha val="40000"/>
                  </a:prstClr>
                </a:outerShdw>
              </a:effectLst>
            </a:endParaRPr>
          </a:p>
        </p:txBody>
      </p:sp>
      <p:sp>
        <p:nvSpPr>
          <p:cNvPr id="2" name="Titel 1">
            <a:extLst>
              <a:ext uri="{FF2B5EF4-FFF2-40B4-BE49-F238E27FC236}">
                <a16:creationId xmlns:a16="http://schemas.microsoft.com/office/drawing/2014/main" id="{FF6526ED-E410-44A4-AB44-46811C718BD9}"/>
              </a:ext>
            </a:extLst>
          </p:cNvPr>
          <p:cNvSpPr>
            <a:spLocks noGrp="1"/>
          </p:cNvSpPr>
          <p:nvPr>
            <p:ph type="ctrTitle"/>
          </p:nvPr>
        </p:nvSpPr>
        <p:spPr>
          <a:xfrm>
            <a:off x="1506244" y="705107"/>
            <a:ext cx="9144000" cy="2387600"/>
          </a:xfrm>
        </p:spPr>
        <p:txBody>
          <a:bodyPr anchor="b"/>
          <a:lstStyle>
            <a:lvl1pPr algn="ctr">
              <a:defRPr sz="6000"/>
            </a:lvl1pPr>
          </a:lstStyle>
          <a:p>
            <a:r>
              <a:rPr lang="de-DE"/>
              <a:t>Mastertitelformat bearbeiten</a:t>
            </a:r>
            <a:endParaRPr lang="de-DE" dirty="0"/>
          </a:p>
        </p:txBody>
      </p:sp>
      <p:sp>
        <p:nvSpPr>
          <p:cNvPr id="3" name="Untertitel 2">
            <a:extLst>
              <a:ext uri="{FF2B5EF4-FFF2-40B4-BE49-F238E27FC236}">
                <a16:creationId xmlns:a16="http://schemas.microsoft.com/office/drawing/2014/main" id="{650977F6-C6F6-4C3C-A29C-C619E92B91FC}"/>
              </a:ext>
            </a:extLst>
          </p:cNvPr>
          <p:cNvSpPr>
            <a:spLocks noGrp="1"/>
          </p:cNvSpPr>
          <p:nvPr>
            <p:ph type="subTitle" idx="1"/>
          </p:nvPr>
        </p:nvSpPr>
        <p:spPr>
          <a:xfrm>
            <a:off x="1506244" y="3184782"/>
            <a:ext cx="9144000" cy="72410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DE" dirty="0"/>
          </a:p>
        </p:txBody>
      </p:sp>
      <p:sp>
        <p:nvSpPr>
          <p:cNvPr id="4" name="Datumsplatzhalter 3">
            <a:extLst>
              <a:ext uri="{FF2B5EF4-FFF2-40B4-BE49-F238E27FC236}">
                <a16:creationId xmlns:a16="http://schemas.microsoft.com/office/drawing/2014/main" id="{180EDD62-C719-480E-9298-2BA4E0FA5033}"/>
              </a:ext>
            </a:extLst>
          </p:cNvPr>
          <p:cNvSpPr>
            <a:spLocks noGrp="1"/>
          </p:cNvSpPr>
          <p:nvPr>
            <p:ph type="dt" sz="half" idx="10"/>
          </p:nvPr>
        </p:nvSpPr>
        <p:spPr/>
        <p:txBody>
          <a:bodyPr/>
          <a:lstStyle/>
          <a:p>
            <a:fld id="{F2EA8BA4-81C3-44CF-85C0-B96EDDEC9D09}" type="datetime1">
              <a:rPr lang="de-DE" smtClean="0"/>
              <a:t>29.09.2021</a:t>
            </a:fld>
            <a:endParaRPr lang="de-DE"/>
          </a:p>
        </p:txBody>
      </p:sp>
      <p:sp>
        <p:nvSpPr>
          <p:cNvPr id="5" name="Fußzeilenplatzhalter 4">
            <a:extLst>
              <a:ext uri="{FF2B5EF4-FFF2-40B4-BE49-F238E27FC236}">
                <a16:creationId xmlns:a16="http://schemas.microsoft.com/office/drawing/2014/main" id="{EE6CC25F-2DFB-4552-868F-617BF896A3E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215BC5B-D6D3-474E-87EB-42756F6819E3}"/>
              </a:ext>
            </a:extLst>
          </p:cNvPr>
          <p:cNvSpPr>
            <a:spLocks noGrp="1"/>
          </p:cNvSpPr>
          <p:nvPr>
            <p:ph type="sldNum" sz="quarter" idx="12"/>
          </p:nvPr>
        </p:nvSpPr>
        <p:spPr/>
        <p:txBody>
          <a:bodyPr/>
          <a:lstStyle/>
          <a:p>
            <a:fld id="{9CFD1DE5-C93E-45E4-AC07-2CC528E52F79}" type="slidenum">
              <a:rPr lang="de-DE" smtClean="0"/>
              <a:t>‹Nr.›</a:t>
            </a:fld>
            <a:endParaRPr lang="de-DE"/>
          </a:p>
        </p:txBody>
      </p:sp>
      <p:pic>
        <p:nvPicPr>
          <p:cNvPr id="8" name="Grafik 7">
            <a:extLst>
              <a:ext uri="{FF2B5EF4-FFF2-40B4-BE49-F238E27FC236}">
                <a16:creationId xmlns:a16="http://schemas.microsoft.com/office/drawing/2014/main" id="{8B739AA9-F263-4918-9C3A-B3344762AA8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93917" y="5196107"/>
            <a:ext cx="6368654" cy="688132"/>
          </a:xfrm>
          <a:prstGeom prst="rect">
            <a:avLst/>
          </a:prstGeom>
        </p:spPr>
      </p:pic>
      <p:sp>
        <p:nvSpPr>
          <p:cNvPr id="18" name="Ellipse 17">
            <a:extLst>
              <a:ext uri="{FF2B5EF4-FFF2-40B4-BE49-F238E27FC236}">
                <a16:creationId xmlns:a16="http://schemas.microsoft.com/office/drawing/2014/main" id="{98D10E55-7ADB-464C-9FA8-E65B5FEF3A90}"/>
              </a:ext>
            </a:extLst>
          </p:cNvPr>
          <p:cNvSpPr/>
          <p:nvPr userDrawn="1"/>
        </p:nvSpPr>
        <p:spPr>
          <a:xfrm>
            <a:off x="-1327587" y="-1059815"/>
            <a:ext cx="2392680" cy="2392680"/>
          </a:xfrm>
          <a:prstGeom prst="ellipse">
            <a:avLst/>
          </a:prstGeom>
          <a:solidFill>
            <a:srgbClr val="00A56D"/>
          </a:solidFill>
          <a:ln>
            <a:noFill/>
          </a:ln>
          <a:effectLst>
            <a:outerShdw blurRad="76200" dist="38100" dir="2700000" algn="tl"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effectLst>
                <a:outerShdw blurRad="63500" dist="1079500" dir="12960000" sx="38000" sy="38000" algn="ctr" rotWithShape="0">
                  <a:srgbClr val="000000">
                    <a:alpha val="43137"/>
                  </a:srgbClr>
                </a:outerShdw>
              </a:effectLst>
            </a:endParaRPr>
          </a:p>
        </p:txBody>
      </p:sp>
    </p:spTree>
    <p:extLst>
      <p:ext uri="{BB962C8B-B14F-4D97-AF65-F5344CB8AC3E}">
        <p14:creationId xmlns:p14="http://schemas.microsoft.com/office/powerpoint/2010/main" val="29369579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F78B32-65EF-4677-8E6F-8D14AA5BED56}"/>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7A5ADC94-03BF-4064-A94B-F01F4A568271}"/>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D8C9D6E3-5300-4560-961F-111108338850}"/>
              </a:ext>
            </a:extLst>
          </p:cNvPr>
          <p:cNvSpPr>
            <a:spLocks noGrp="1"/>
          </p:cNvSpPr>
          <p:nvPr>
            <p:ph type="dt" sz="half" idx="10"/>
          </p:nvPr>
        </p:nvSpPr>
        <p:spPr/>
        <p:txBody>
          <a:bodyPr/>
          <a:lstStyle/>
          <a:p>
            <a:fld id="{9BF0F35E-ECE7-4D24-8EEB-6AA89B365CAE}" type="datetime1">
              <a:rPr lang="de-DE" smtClean="0"/>
              <a:t>29.09.2021</a:t>
            </a:fld>
            <a:endParaRPr lang="de-DE"/>
          </a:p>
        </p:txBody>
      </p:sp>
      <p:sp>
        <p:nvSpPr>
          <p:cNvPr id="5" name="Fußzeilenplatzhalter 4">
            <a:extLst>
              <a:ext uri="{FF2B5EF4-FFF2-40B4-BE49-F238E27FC236}">
                <a16:creationId xmlns:a16="http://schemas.microsoft.com/office/drawing/2014/main" id="{20FB0C58-AEC6-486E-B61B-8C7688A90E8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608F238-FEFC-48AA-8508-A5C0B38313A6}"/>
              </a:ext>
            </a:extLst>
          </p:cNvPr>
          <p:cNvSpPr>
            <a:spLocks noGrp="1"/>
          </p:cNvSpPr>
          <p:nvPr>
            <p:ph type="sldNum" sz="quarter" idx="12"/>
          </p:nvPr>
        </p:nvSpPr>
        <p:spPr/>
        <p:txBody>
          <a:bodyPr/>
          <a:lstStyle/>
          <a:p>
            <a:fld id="{9CFD1DE5-C93E-45E4-AC07-2CC528E52F79}" type="slidenum">
              <a:rPr lang="de-DE" smtClean="0"/>
              <a:t>‹Nr.›</a:t>
            </a:fld>
            <a:endParaRPr lang="de-DE"/>
          </a:p>
        </p:txBody>
      </p:sp>
    </p:spTree>
    <p:extLst>
      <p:ext uri="{BB962C8B-B14F-4D97-AF65-F5344CB8AC3E}">
        <p14:creationId xmlns:p14="http://schemas.microsoft.com/office/powerpoint/2010/main" val="3777036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7A18BCBD-B540-4B3D-B239-0CB1174AC6F6}"/>
              </a:ext>
            </a:extLst>
          </p:cNvPr>
          <p:cNvSpPr>
            <a:spLocks noGrp="1"/>
          </p:cNvSpPr>
          <p:nvPr>
            <p:ph type="dt" sz="half" idx="10"/>
          </p:nvPr>
        </p:nvSpPr>
        <p:spPr/>
        <p:txBody>
          <a:bodyPr/>
          <a:lstStyle/>
          <a:p>
            <a:fld id="{BA7E74FB-D6DA-4303-80D3-36380CC64C24}" type="datetime1">
              <a:rPr lang="de-DE" smtClean="0"/>
              <a:t>29.09.2021</a:t>
            </a:fld>
            <a:endParaRPr lang="de-DE"/>
          </a:p>
        </p:txBody>
      </p:sp>
      <p:sp>
        <p:nvSpPr>
          <p:cNvPr id="4" name="Fußzeilenplatzhalter 3">
            <a:extLst>
              <a:ext uri="{FF2B5EF4-FFF2-40B4-BE49-F238E27FC236}">
                <a16:creationId xmlns:a16="http://schemas.microsoft.com/office/drawing/2014/main" id="{02D4764A-6174-456E-BC61-B5D5CACE8FC2}"/>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2770C3DC-21A4-4384-A9CA-9FE7E4D16FE8}"/>
              </a:ext>
            </a:extLst>
          </p:cNvPr>
          <p:cNvSpPr>
            <a:spLocks noGrp="1"/>
          </p:cNvSpPr>
          <p:nvPr>
            <p:ph type="sldNum" sz="quarter" idx="12"/>
          </p:nvPr>
        </p:nvSpPr>
        <p:spPr/>
        <p:txBody>
          <a:bodyPr/>
          <a:lstStyle/>
          <a:p>
            <a:fld id="{9CFD1DE5-C93E-45E4-AC07-2CC528E52F79}" type="slidenum">
              <a:rPr lang="de-DE" smtClean="0"/>
              <a:t>‹Nr.›</a:t>
            </a:fld>
            <a:endParaRPr lang="de-DE"/>
          </a:p>
        </p:txBody>
      </p:sp>
      <p:sp>
        <p:nvSpPr>
          <p:cNvPr id="6" name="Parallelogramm 5">
            <a:extLst>
              <a:ext uri="{FF2B5EF4-FFF2-40B4-BE49-F238E27FC236}">
                <a16:creationId xmlns:a16="http://schemas.microsoft.com/office/drawing/2014/main" id="{F23A8B8A-9E0D-4908-920B-909CBC083683}"/>
              </a:ext>
            </a:extLst>
          </p:cNvPr>
          <p:cNvSpPr/>
          <p:nvPr userDrawn="1"/>
        </p:nvSpPr>
        <p:spPr>
          <a:xfrm>
            <a:off x="5296205" y="-487680"/>
            <a:ext cx="10188651" cy="7660640"/>
          </a:xfrm>
          <a:prstGeom prst="parallelogram">
            <a:avLst/>
          </a:prstGeom>
          <a:solidFill>
            <a:srgbClr val="00A5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9" name="Grafik 8">
            <a:extLst>
              <a:ext uri="{FF2B5EF4-FFF2-40B4-BE49-F238E27FC236}">
                <a16:creationId xmlns:a16="http://schemas.microsoft.com/office/drawing/2014/main" id="{57CCCC21-2E97-4B86-A6B6-DC0F23D2F91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8320" y="3057764"/>
            <a:ext cx="5273040" cy="569751"/>
          </a:xfrm>
          <a:prstGeom prst="rect">
            <a:avLst/>
          </a:prstGeom>
        </p:spPr>
      </p:pic>
      <p:sp>
        <p:nvSpPr>
          <p:cNvPr id="2" name="Titel 1">
            <a:extLst>
              <a:ext uri="{FF2B5EF4-FFF2-40B4-BE49-F238E27FC236}">
                <a16:creationId xmlns:a16="http://schemas.microsoft.com/office/drawing/2014/main" id="{8065D2DD-6067-4E24-9F61-1B75BBBCA582}"/>
              </a:ext>
            </a:extLst>
          </p:cNvPr>
          <p:cNvSpPr>
            <a:spLocks noGrp="1"/>
          </p:cNvSpPr>
          <p:nvPr>
            <p:ph type="title"/>
          </p:nvPr>
        </p:nvSpPr>
        <p:spPr>
          <a:xfrm>
            <a:off x="7147560" y="669925"/>
            <a:ext cx="7625080" cy="1325563"/>
          </a:xfrm>
        </p:spPr>
        <p:txBody>
          <a:bodyPr/>
          <a:lstStyle/>
          <a:p>
            <a:r>
              <a:rPr lang="de-DE"/>
              <a:t>Mastertitelformat bearbeiten</a:t>
            </a:r>
          </a:p>
        </p:txBody>
      </p:sp>
    </p:spTree>
    <p:extLst>
      <p:ext uri="{BB962C8B-B14F-4D97-AF65-F5344CB8AC3E}">
        <p14:creationId xmlns:p14="http://schemas.microsoft.com/office/powerpoint/2010/main" val="3763503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Benutzerdefiniertes Layout">
    <p:spTree>
      <p:nvGrpSpPr>
        <p:cNvPr id="1" name=""/>
        <p:cNvGrpSpPr/>
        <p:nvPr/>
      </p:nvGrpSpPr>
      <p:grpSpPr>
        <a:xfrm>
          <a:off x="0" y="0"/>
          <a:ext cx="0" cy="0"/>
          <a:chOff x="0" y="0"/>
          <a:chExt cx="0" cy="0"/>
        </a:xfrm>
      </p:grpSpPr>
      <p:sp>
        <p:nvSpPr>
          <p:cNvPr id="13" name="Freihandform: Form 12">
            <a:extLst>
              <a:ext uri="{FF2B5EF4-FFF2-40B4-BE49-F238E27FC236}">
                <a16:creationId xmlns:a16="http://schemas.microsoft.com/office/drawing/2014/main" id="{7AA260B8-4652-4030-9DF6-6BE093F2C588}"/>
              </a:ext>
            </a:extLst>
          </p:cNvPr>
          <p:cNvSpPr/>
          <p:nvPr userDrawn="1"/>
        </p:nvSpPr>
        <p:spPr>
          <a:xfrm>
            <a:off x="6873240" y="2844800"/>
            <a:ext cx="3642360" cy="4008120"/>
          </a:xfrm>
          <a:custGeom>
            <a:avLst/>
            <a:gdLst>
              <a:gd name="connsiteX0" fmla="*/ 1950720 w 3642360"/>
              <a:gd name="connsiteY0" fmla="*/ 0 h 4008120"/>
              <a:gd name="connsiteX1" fmla="*/ 0 w 3642360"/>
              <a:gd name="connsiteY1" fmla="*/ 4008120 h 4008120"/>
              <a:gd name="connsiteX2" fmla="*/ 3642360 w 3642360"/>
              <a:gd name="connsiteY2" fmla="*/ 4008120 h 4008120"/>
              <a:gd name="connsiteX3" fmla="*/ 1950720 w 3642360"/>
              <a:gd name="connsiteY3" fmla="*/ 0 h 4008120"/>
            </a:gdLst>
            <a:ahLst/>
            <a:cxnLst>
              <a:cxn ang="0">
                <a:pos x="connsiteX0" y="connsiteY0"/>
              </a:cxn>
              <a:cxn ang="0">
                <a:pos x="connsiteX1" y="connsiteY1"/>
              </a:cxn>
              <a:cxn ang="0">
                <a:pos x="connsiteX2" y="connsiteY2"/>
              </a:cxn>
              <a:cxn ang="0">
                <a:pos x="connsiteX3" y="connsiteY3"/>
              </a:cxn>
            </a:cxnLst>
            <a:rect l="l" t="t" r="r" b="b"/>
            <a:pathLst>
              <a:path w="3642360" h="4008120">
                <a:moveTo>
                  <a:pt x="1950720" y="0"/>
                </a:moveTo>
                <a:lnTo>
                  <a:pt x="0" y="4008120"/>
                </a:lnTo>
                <a:lnTo>
                  <a:pt x="3642360" y="4008120"/>
                </a:lnTo>
                <a:lnTo>
                  <a:pt x="1950720" y="0"/>
                </a:lnTo>
                <a:close/>
              </a:path>
            </a:pathLst>
          </a:custGeom>
          <a:solidFill>
            <a:srgbClr val="52C25C"/>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14CA7F54-310E-4D30-9291-DD3990543E4C}"/>
              </a:ext>
            </a:extLst>
          </p:cNvPr>
          <p:cNvSpPr>
            <a:spLocks noGrp="1"/>
          </p:cNvSpPr>
          <p:nvPr>
            <p:ph type="title"/>
          </p:nvPr>
        </p:nvSpPr>
        <p:spPr>
          <a:xfrm>
            <a:off x="701040" y="2839720"/>
            <a:ext cx="6858000" cy="1325563"/>
          </a:xfrm>
        </p:spPr>
        <p:txBody>
          <a:bodyPr/>
          <a:lstStyle/>
          <a:p>
            <a:r>
              <a:rPr lang="de-DE"/>
              <a:t>Mastertitelformat bearbeiten</a:t>
            </a:r>
          </a:p>
        </p:txBody>
      </p:sp>
      <p:sp>
        <p:nvSpPr>
          <p:cNvPr id="3" name="Datumsplatzhalter 2">
            <a:extLst>
              <a:ext uri="{FF2B5EF4-FFF2-40B4-BE49-F238E27FC236}">
                <a16:creationId xmlns:a16="http://schemas.microsoft.com/office/drawing/2014/main" id="{3E493FF5-30EB-48F1-8FA4-36DB3BB6A1F4}"/>
              </a:ext>
            </a:extLst>
          </p:cNvPr>
          <p:cNvSpPr>
            <a:spLocks noGrp="1"/>
          </p:cNvSpPr>
          <p:nvPr>
            <p:ph type="dt" sz="half" idx="10"/>
          </p:nvPr>
        </p:nvSpPr>
        <p:spPr/>
        <p:txBody>
          <a:bodyPr/>
          <a:lstStyle/>
          <a:p>
            <a:fld id="{E439DDF2-433A-49C1-B92D-A493AC65DE24}" type="datetime1">
              <a:rPr lang="de-DE" smtClean="0"/>
              <a:t>29.09.2021</a:t>
            </a:fld>
            <a:endParaRPr lang="de-DE"/>
          </a:p>
        </p:txBody>
      </p:sp>
      <p:sp>
        <p:nvSpPr>
          <p:cNvPr id="4" name="Fußzeilenplatzhalter 3">
            <a:extLst>
              <a:ext uri="{FF2B5EF4-FFF2-40B4-BE49-F238E27FC236}">
                <a16:creationId xmlns:a16="http://schemas.microsoft.com/office/drawing/2014/main" id="{2274C4E4-0BBD-45F4-BCFF-BCFBA478DDC0}"/>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D0DCCF37-205D-47C8-BCC6-28B3B7C8D5B5}"/>
              </a:ext>
            </a:extLst>
          </p:cNvPr>
          <p:cNvSpPr>
            <a:spLocks noGrp="1"/>
          </p:cNvSpPr>
          <p:nvPr>
            <p:ph type="sldNum" sz="quarter" idx="12"/>
          </p:nvPr>
        </p:nvSpPr>
        <p:spPr/>
        <p:txBody>
          <a:bodyPr/>
          <a:lstStyle/>
          <a:p>
            <a:fld id="{9CFD1DE5-C93E-45E4-AC07-2CC528E52F79}" type="slidenum">
              <a:rPr lang="de-DE" smtClean="0"/>
              <a:t>‹Nr.›</a:t>
            </a:fld>
            <a:endParaRPr lang="de-DE"/>
          </a:p>
        </p:txBody>
      </p:sp>
      <p:grpSp>
        <p:nvGrpSpPr>
          <p:cNvPr id="6" name="Gruppieren 5">
            <a:extLst>
              <a:ext uri="{FF2B5EF4-FFF2-40B4-BE49-F238E27FC236}">
                <a16:creationId xmlns:a16="http://schemas.microsoft.com/office/drawing/2014/main" id="{101F52C5-4EE0-47D4-B8B0-DC1605B2D682}"/>
              </a:ext>
            </a:extLst>
          </p:cNvPr>
          <p:cNvGrpSpPr/>
          <p:nvPr userDrawn="1"/>
        </p:nvGrpSpPr>
        <p:grpSpPr>
          <a:xfrm>
            <a:off x="7578090" y="-15240"/>
            <a:ext cx="4632960" cy="6873240"/>
            <a:chOff x="7559040" y="-15240"/>
            <a:chExt cx="4632960" cy="6873240"/>
          </a:xfrm>
          <a:effectLst>
            <a:outerShdw blurRad="177800" dist="38100" dir="8100000" algn="tr" rotWithShape="0">
              <a:prstClr val="black">
                <a:alpha val="41000"/>
              </a:prstClr>
            </a:outerShdw>
          </a:effectLst>
        </p:grpSpPr>
        <p:sp>
          <p:nvSpPr>
            <p:cNvPr id="9" name="Rechteck 8">
              <a:extLst>
                <a:ext uri="{FF2B5EF4-FFF2-40B4-BE49-F238E27FC236}">
                  <a16:creationId xmlns:a16="http://schemas.microsoft.com/office/drawing/2014/main" id="{F45D5437-BA75-48B9-BF05-D9AF2A212205}"/>
                </a:ext>
              </a:extLst>
            </p:cNvPr>
            <p:cNvSpPr/>
            <p:nvPr userDrawn="1"/>
          </p:nvSpPr>
          <p:spPr>
            <a:xfrm>
              <a:off x="9845040" y="0"/>
              <a:ext cx="2346960" cy="6858000"/>
            </a:xfrm>
            <a:prstGeom prst="rect">
              <a:avLst/>
            </a:prstGeom>
            <a:solidFill>
              <a:srgbClr val="00A5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Freihandform: Form 11">
              <a:extLst>
                <a:ext uri="{FF2B5EF4-FFF2-40B4-BE49-F238E27FC236}">
                  <a16:creationId xmlns:a16="http://schemas.microsoft.com/office/drawing/2014/main" id="{462A0B8C-7BF6-4142-899A-FE7E7BD7B1B7}"/>
                </a:ext>
              </a:extLst>
            </p:cNvPr>
            <p:cNvSpPr/>
            <p:nvPr userDrawn="1"/>
          </p:nvSpPr>
          <p:spPr>
            <a:xfrm>
              <a:off x="7559040" y="-15240"/>
              <a:ext cx="3017520" cy="6858000"/>
            </a:xfrm>
            <a:custGeom>
              <a:avLst/>
              <a:gdLst>
                <a:gd name="connsiteX0" fmla="*/ 3017520 w 3017520"/>
                <a:gd name="connsiteY0" fmla="*/ 0 h 6858000"/>
                <a:gd name="connsiteX1" fmla="*/ 1325880 w 3017520"/>
                <a:gd name="connsiteY1" fmla="*/ 0 h 6858000"/>
                <a:gd name="connsiteX2" fmla="*/ 0 w 3017520"/>
                <a:gd name="connsiteY2" fmla="*/ 1493520 h 6858000"/>
                <a:gd name="connsiteX3" fmla="*/ 2286000 w 3017520"/>
                <a:gd name="connsiteY3" fmla="*/ 6858000 h 6858000"/>
                <a:gd name="connsiteX4" fmla="*/ 3017520 w 301752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7520" h="6858000">
                  <a:moveTo>
                    <a:pt x="3017520" y="0"/>
                  </a:moveTo>
                  <a:lnTo>
                    <a:pt x="1325880" y="0"/>
                  </a:lnTo>
                  <a:lnTo>
                    <a:pt x="0" y="1493520"/>
                  </a:lnTo>
                  <a:lnTo>
                    <a:pt x="2286000" y="6858000"/>
                  </a:lnTo>
                  <a:lnTo>
                    <a:pt x="3017520" y="0"/>
                  </a:lnTo>
                  <a:close/>
                </a:path>
              </a:pathLst>
            </a:custGeom>
            <a:solidFill>
              <a:srgbClr val="00A56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pic>
        <p:nvPicPr>
          <p:cNvPr id="18" name="Grafik 17">
            <a:extLst>
              <a:ext uri="{FF2B5EF4-FFF2-40B4-BE49-F238E27FC236}">
                <a16:creationId xmlns:a16="http://schemas.microsoft.com/office/drawing/2014/main" id="{D2370DF8-F007-4467-8261-4EAA30C1CCB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1121741"/>
            <a:ext cx="5760720" cy="622445"/>
          </a:xfrm>
          <a:prstGeom prst="rect">
            <a:avLst/>
          </a:prstGeom>
        </p:spPr>
      </p:pic>
    </p:spTree>
    <p:extLst>
      <p:ext uri="{BB962C8B-B14F-4D97-AF65-F5344CB8AC3E}">
        <p14:creationId xmlns:p14="http://schemas.microsoft.com/office/powerpoint/2010/main" val="39921720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Benutzerdefiniertes Layou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45A7B3-8DD6-439C-AE9B-939B299C0F6F}"/>
              </a:ext>
            </a:extLst>
          </p:cNvPr>
          <p:cNvSpPr>
            <a:spLocks noGrp="1"/>
          </p:cNvSpPr>
          <p:nvPr>
            <p:ph type="title"/>
          </p:nvPr>
        </p:nvSpPr>
        <p:spPr>
          <a:xfrm>
            <a:off x="774589" y="703056"/>
            <a:ext cx="10515600" cy="1026354"/>
          </a:xfrm>
        </p:spPr>
        <p:txBody>
          <a:bodyPr/>
          <a:lstStyle/>
          <a:p>
            <a:r>
              <a:rPr lang="de-DE"/>
              <a:t>Mastertitelformat bearbeiten</a:t>
            </a:r>
          </a:p>
        </p:txBody>
      </p:sp>
      <p:sp>
        <p:nvSpPr>
          <p:cNvPr id="3" name="Datumsplatzhalter 2">
            <a:extLst>
              <a:ext uri="{FF2B5EF4-FFF2-40B4-BE49-F238E27FC236}">
                <a16:creationId xmlns:a16="http://schemas.microsoft.com/office/drawing/2014/main" id="{AC720B80-8310-4075-861A-E38EEAF53773}"/>
              </a:ext>
            </a:extLst>
          </p:cNvPr>
          <p:cNvSpPr>
            <a:spLocks noGrp="1"/>
          </p:cNvSpPr>
          <p:nvPr>
            <p:ph type="dt" sz="half" idx="10"/>
          </p:nvPr>
        </p:nvSpPr>
        <p:spPr/>
        <p:txBody>
          <a:bodyPr/>
          <a:lstStyle/>
          <a:p>
            <a:fld id="{EE3C743F-6EE6-42F1-9622-83D386FE247A}" type="datetime1">
              <a:rPr lang="de-DE" smtClean="0"/>
              <a:t>29.09.2021</a:t>
            </a:fld>
            <a:endParaRPr lang="de-DE" dirty="0"/>
          </a:p>
        </p:txBody>
      </p:sp>
      <p:sp>
        <p:nvSpPr>
          <p:cNvPr id="4" name="Fußzeilenplatzhalter 3">
            <a:extLst>
              <a:ext uri="{FF2B5EF4-FFF2-40B4-BE49-F238E27FC236}">
                <a16:creationId xmlns:a16="http://schemas.microsoft.com/office/drawing/2014/main" id="{9716636B-3583-49AD-84E8-4F8E10E2BF1F}"/>
              </a:ext>
            </a:extLst>
          </p:cNvPr>
          <p:cNvSpPr>
            <a:spLocks noGrp="1"/>
          </p:cNvSpPr>
          <p:nvPr>
            <p:ph type="ftr" sz="quarter" idx="11"/>
          </p:nvPr>
        </p:nvSpPr>
        <p:spPr/>
        <p:txBody>
          <a:bodyPr/>
          <a:lstStyle/>
          <a:p>
            <a:endParaRPr lang="de-DE" dirty="0"/>
          </a:p>
        </p:txBody>
      </p:sp>
      <p:sp>
        <p:nvSpPr>
          <p:cNvPr id="5" name="Foliennummernplatzhalter 4">
            <a:extLst>
              <a:ext uri="{FF2B5EF4-FFF2-40B4-BE49-F238E27FC236}">
                <a16:creationId xmlns:a16="http://schemas.microsoft.com/office/drawing/2014/main" id="{B032B982-EFE4-4252-8EC2-8524D1E30A7D}"/>
              </a:ext>
            </a:extLst>
          </p:cNvPr>
          <p:cNvSpPr>
            <a:spLocks noGrp="1"/>
          </p:cNvSpPr>
          <p:nvPr>
            <p:ph type="sldNum" sz="quarter" idx="12"/>
          </p:nvPr>
        </p:nvSpPr>
        <p:spPr/>
        <p:txBody>
          <a:bodyPr/>
          <a:lstStyle/>
          <a:p>
            <a:fld id="{9CFD1DE5-C93E-45E4-AC07-2CC528E52F79}" type="slidenum">
              <a:rPr lang="de-DE" smtClean="0"/>
              <a:t>‹Nr.›</a:t>
            </a:fld>
            <a:endParaRPr lang="de-DE" dirty="0"/>
          </a:p>
        </p:txBody>
      </p:sp>
      <p:pic>
        <p:nvPicPr>
          <p:cNvPr id="7" name="Grafik 6">
            <a:extLst>
              <a:ext uri="{FF2B5EF4-FFF2-40B4-BE49-F238E27FC236}">
                <a16:creationId xmlns:a16="http://schemas.microsoft.com/office/drawing/2014/main" id="{83B5FC96-D857-429E-9D10-6F3750FD04C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365125"/>
            <a:ext cx="2457450" cy="270000"/>
          </a:xfrm>
          <a:prstGeom prst="rect">
            <a:avLst/>
          </a:prstGeom>
        </p:spPr>
      </p:pic>
      <p:pic>
        <p:nvPicPr>
          <p:cNvPr id="9" name="Grafik 8">
            <a:extLst>
              <a:ext uri="{FF2B5EF4-FFF2-40B4-BE49-F238E27FC236}">
                <a16:creationId xmlns:a16="http://schemas.microsoft.com/office/drawing/2014/main" id="{640CBA64-D627-4102-AB94-C8E59C1C1EC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792515" y="210946"/>
            <a:ext cx="561285" cy="578358"/>
          </a:xfrm>
          <a:prstGeom prst="rect">
            <a:avLst/>
          </a:prstGeom>
        </p:spPr>
      </p:pic>
    </p:spTree>
    <p:extLst>
      <p:ext uri="{BB962C8B-B14F-4D97-AF65-F5344CB8AC3E}">
        <p14:creationId xmlns:p14="http://schemas.microsoft.com/office/powerpoint/2010/main" val="3928142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Benutzerdefiniertes Layou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C617C7-A3F9-4FC5-8549-44FD8ACE5F44}"/>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E7656B12-DDDC-4684-BA58-C45FAB898B5C}"/>
              </a:ext>
            </a:extLst>
          </p:cNvPr>
          <p:cNvSpPr>
            <a:spLocks noGrp="1"/>
          </p:cNvSpPr>
          <p:nvPr>
            <p:ph type="dt" sz="half" idx="10"/>
          </p:nvPr>
        </p:nvSpPr>
        <p:spPr/>
        <p:txBody>
          <a:bodyPr/>
          <a:lstStyle/>
          <a:p>
            <a:fld id="{3BC506AA-DB7F-442A-A9C5-AAF7A4532C86}" type="datetime1">
              <a:rPr lang="de-DE" smtClean="0"/>
              <a:t>29.09.2021</a:t>
            </a:fld>
            <a:endParaRPr lang="de-DE"/>
          </a:p>
        </p:txBody>
      </p:sp>
      <p:sp>
        <p:nvSpPr>
          <p:cNvPr id="4" name="Fußzeilenplatzhalter 3">
            <a:extLst>
              <a:ext uri="{FF2B5EF4-FFF2-40B4-BE49-F238E27FC236}">
                <a16:creationId xmlns:a16="http://schemas.microsoft.com/office/drawing/2014/main" id="{22AD59D8-EBD9-43F9-9DB1-417176CAF1BB}"/>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6A01E09E-AE4D-4803-86A7-1EE3D518F4CC}"/>
              </a:ext>
            </a:extLst>
          </p:cNvPr>
          <p:cNvSpPr>
            <a:spLocks noGrp="1"/>
          </p:cNvSpPr>
          <p:nvPr>
            <p:ph type="sldNum" sz="quarter" idx="12"/>
          </p:nvPr>
        </p:nvSpPr>
        <p:spPr/>
        <p:txBody>
          <a:bodyPr/>
          <a:lstStyle/>
          <a:p>
            <a:fld id="{9CFD1DE5-C93E-45E4-AC07-2CC528E52F79}" type="slidenum">
              <a:rPr lang="de-DE" smtClean="0"/>
              <a:t>‹Nr.›</a:t>
            </a:fld>
            <a:endParaRPr lang="de-DE"/>
          </a:p>
        </p:txBody>
      </p:sp>
    </p:spTree>
    <p:extLst>
      <p:ext uri="{BB962C8B-B14F-4D97-AF65-F5344CB8AC3E}">
        <p14:creationId xmlns:p14="http://schemas.microsoft.com/office/powerpoint/2010/main" val="539817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E4CCA1-837F-4B1E-80EA-04AAD489CFF3}"/>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9B2F554B-24C3-488E-B2B8-0F1F37DBEB7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704DD357-D7B3-4CD3-9097-1A71BEB6EB1E}"/>
              </a:ext>
            </a:extLst>
          </p:cNvPr>
          <p:cNvSpPr>
            <a:spLocks noGrp="1"/>
          </p:cNvSpPr>
          <p:nvPr>
            <p:ph type="dt" sz="half" idx="10"/>
          </p:nvPr>
        </p:nvSpPr>
        <p:spPr/>
        <p:txBody>
          <a:bodyPr/>
          <a:lstStyle/>
          <a:p>
            <a:fld id="{18319392-22FF-4378-9080-AE7F7F892965}" type="datetime1">
              <a:rPr lang="de-DE" smtClean="0"/>
              <a:t>29.09.2021</a:t>
            </a:fld>
            <a:endParaRPr lang="de-DE"/>
          </a:p>
        </p:txBody>
      </p:sp>
      <p:sp>
        <p:nvSpPr>
          <p:cNvPr id="5" name="Fußzeilenplatzhalter 4">
            <a:extLst>
              <a:ext uri="{FF2B5EF4-FFF2-40B4-BE49-F238E27FC236}">
                <a16:creationId xmlns:a16="http://schemas.microsoft.com/office/drawing/2014/main" id="{A565C58F-C522-45A4-BB01-9FF5CF07D650}"/>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FEB4085-B3A3-478A-B4E7-D7A89229AC29}"/>
              </a:ext>
            </a:extLst>
          </p:cNvPr>
          <p:cNvSpPr>
            <a:spLocks noGrp="1"/>
          </p:cNvSpPr>
          <p:nvPr>
            <p:ph type="sldNum" sz="quarter" idx="12"/>
          </p:nvPr>
        </p:nvSpPr>
        <p:spPr/>
        <p:txBody>
          <a:bodyPr/>
          <a:lstStyle/>
          <a:p>
            <a:fld id="{9CFD1DE5-C93E-45E4-AC07-2CC528E52F79}" type="slidenum">
              <a:rPr lang="de-DE" smtClean="0"/>
              <a:t>‹Nr.›</a:t>
            </a:fld>
            <a:endParaRPr lang="de-DE"/>
          </a:p>
        </p:txBody>
      </p:sp>
    </p:spTree>
    <p:extLst>
      <p:ext uri="{BB962C8B-B14F-4D97-AF65-F5344CB8AC3E}">
        <p14:creationId xmlns:p14="http://schemas.microsoft.com/office/powerpoint/2010/main" val="21645726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D102D9-C455-4F41-8478-4E76465F8307}"/>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25E59C33-039D-417B-8E4D-CB4EB78A72A5}"/>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78A9AAC0-FF44-46DB-B5E2-A0AC86F5CE5E}"/>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4ABB63CA-F030-4130-AE8F-4006406BB356}"/>
              </a:ext>
            </a:extLst>
          </p:cNvPr>
          <p:cNvSpPr>
            <a:spLocks noGrp="1"/>
          </p:cNvSpPr>
          <p:nvPr>
            <p:ph type="dt" sz="half" idx="10"/>
          </p:nvPr>
        </p:nvSpPr>
        <p:spPr/>
        <p:txBody>
          <a:bodyPr/>
          <a:lstStyle/>
          <a:p>
            <a:fld id="{74CEBD28-9774-4A9D-B94C-A575462ECC20}" type="datetime1">
              <a:rPr lang="de-DE" smtClean="0"/>
              <a:t>29.09.2021</a:t>
            </a:fld>
            <a:endParaRPr lang="de-DE"/>
          </a:p>
        </p:txBody>
      </p:sp>
      <p:sp>
        <p:nvSpPr>
          <p:cNvPr id="6" name="Fußzeilenplatzhalter 5">
            <a:extLst>
              <a:ext uri="{FF2B5EF4-FFF2-40B4-BE49-F238E27FC236}">
                <a16:creationId xmlns:a16="http://schemas.microsoft.com/office/drawing/2014/main" id="{FC0A2371-E95D-452A-8E8C-07858C85AE11}"/>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CC2DB884-B267-496C-9172-E8B785322AA0}"/>
              </a:ext>
            </a:extLst>
          </p:cNvPr>
          <p:cNvSpPr>
            <a:spLocks noGrp="1"/>
          </p:cNvSpPr>
          <p:nvPr>
            <p:ph type="sldNum" sz="quarter" idx="12"/>
          </p:nvPr>
        </p:nvSpPr>
        <p:spPr/>
        <p:txBody>
          <a:bodyPr/>
          <a:lstStyle/>
          <a:p>
            <a:fld id="{9CFD1DE5-C93E-45E4-AC07-2CC528E52F79}" type="slidenum">
              <a:rPr lang="de-DE" smtClean="0"/>
              <a:t>‹Nr.›</a:t>
            </a:fld>
            <a:endParaRPr lang="de-DE"/>
          </a:p>
        </p:txBody>
      </p:sp>
    </p:spTree>
    <p:extLst>
      <p:ext uri="{BB962C8B-B14F-4D97-AF65-F5344CB8AC3E}">
        <p14:creationId xmlns:p14="http://schemas.microsoft.com/office/powerpoint/2010/main" val="34151587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D09F80-2EEF-4C1D-AE62-69EBBEDAE5BA}"/>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2BF7B1CF-41C3-4FD8-A6FE-7EAC8A90C82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72448DB6-B4F2-4801-8D72-2FFFEFC0FC3C}"/>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F1F7179F-B72A-431F-B229-9BA9B9825C3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E4587B6D-E407-45BD-B06D-762019559405}"/>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876BB7A2-FDCA-4695-9DD3-A45F6CFB48C4}"/>
              </a:ext>
            </a:extLst>
          </p:cNvPr>
          <p:cNvSpPr>
            <a:spLocks noGrp="1"/>
          </p:cNvSpPr>
          <p:nvPr>
            <p:ph type="dt" sz="half" idx="10"/>
          </p:nvPr>
        </p:nvSpPr>
        <p:spPr/>
        <p:txBody>
          <a:bodyPr/>
          <a:lstStyle/>
          <a:p>
            <a:fld id="{706483F9-4124-4029-ABD2-DA8882188E3D}" type="datetime1">
              <a:rPr lang="de-DE" smtClean="0"/>
              <a:t>29.09.2021</a:t>
            </a:fld>
            <a:endParaRPr lang="de-DE"/>
          </a:p>
        </p:txBody>
      </p:sp>
      <p:sp>
        <p:nvSpPr>
          <p:cNvPr id="8" name="Fußzeilenplatzhalter 7">
            <a:extLst>
              <a:ext uri="{FF2B5EF4-FFF2-40B4-BE49-F238E27FC236}">
                <a16:creationId xmlns:a16="http://schemas.microsoft.com/office/drawing/2014/main" id="{4CE014CA-A249-4DD5-8A7E-85CC410A53D5}"/>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02EA70EE-6EA0-4120-8C72-77F53C35C2C7}"/>
              </a:ext>
            </a:extLst>
          </p:cNvPr>
          <p:cNvSpPr>
            <a:spLocks noGrp="1"/>
          </p:cNvSpPr>
          <p:nvPr>
            <p:ph type="sldNum" sz="quarter" idx="12"/>
          </p:nvPr>
        </p:nvSpPr>
        <p:spPr/>
        <p:txBody>
          <a:bodyPr/>
          <a:lstStyle/>
          <a:p>
            <a:fld id="{9CFD1DE5-C93E-45E4-AC07-2CC528E52F79}" type="slidenum">
              <a:rPr lang="de-DE" smtClean="0"/>
              <a:t>‹Nr.›</a:t>
            </a:fld>
            <a:endParaRPr lang="de-DE"/>
          </a:p>
        </p:txBody>
      </p:sp>
    </p:spTree>
    <p:extLst>
      <p:ext uri="{BB962C8B-B14F-4D97-AF65-F5344CB8AC3E}">
        <p14:creationId xmlns:p14="http://schemas.microsoft.com/office/powerpoint/2010/main" val="487777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B653FB-AFF5-4EE3-AC54-ED7C36215021}"/>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F835ABF3-92E0-4D8A-8281-568E69B06FD5}"/>
              </a:ext>
            </a:extLst>
          </p:cNvPr>
          <p:cNvSpPr>
            <a:spLocks noGrp="1"/>
          </p:cNvSpPr>
          <p:nvPr>
            <p:ph type="dt" sz="half" idx="10"/>
          </p:nvPr>
        </p:nvSpPr>
        <p:spPr/>
        <p:txBody>
          <a:bodyPr/>
          <a:lstStyle/>
          <a:p>
            <a:fld id="{5B04A390-0D4B-4FB4-9FCB-88456722C7CD}" type="datetime1">
              <a:rPr lang="de-DE" smtClean="0"/>
              <a:t>29.09.2021</a:t>
            </a:fld>
            <a:endParaRPr lang="de-DE"/>
          </a:p>
        </p:txBody>
      </p:sp>
      <p:sp>
        <p:nvSpPr>
          <p:cNvPr id="4" name="Fußzeilenplatzhalter 3">
            <a:extLst>
              <a:ext uri="{FF2B5EF4-FFF2-40B4-BE49-F238E27FC236}">
                <a16:creationId xmlns:a16="http://schemas.microsoft.com/office/drawing/2014/main" id="{5C5253EF-9C56-4190-920B-18E67B48AE9D}"/>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22C83DDC-F318-4E89-8E7A-703D4910ED6A}"/>
              </a:ext>
            </a:extLst>
          </p:cNvPr>
          <p:cNvSpPr>
            <a:spLocks noGrp="1"/>
          </p:cNvSpPr>
          <p:nvPr>
            <p:ph type="sldNum" sz="quarter" idx="12"/>
          </p:nvPr>
        </p:nvSpPr>
        <p:spPr/>
        <p:txBody>
          <a:bodyPr/>
          <a:lstStyle/>
          <a:p>
            <a:fld id="{9CFD1DE5-C93E-45E4-AC07-2CC528E52F79}" type="slidenum">
              <a:rPr lang="de-DE" smtClean="0"/>
              <a:t>‹Nr.›</a:t>
            </a:fld>
            <a:endParaRPr lang="de-DE"/>
          </a:p>
        </p:txBody>
      </p:sp>
    </p:spTree>
    <p:extLst>
      <p:ext uri="{BB962C8B-B14F-4D97-AF65-F5344CB8AC3E}">
        <p14:creationId xmlns:p14="http://schemas.microsoft.com/office/powerpoint/2010/main" val="5606364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65249609-69FC-4C45-8322-3B6FCB091190}"/>
              </a:ext>
            </a:extLst>
          </p:cNvPr>
          <p:cNvSpPr>
            <a:spLocks noGrp="1"/>
          </p:cNvSpPr>
          <p:nvPr>
            <p:ph type="dt" sz="half" idx="10"/>
          </p:nvPr>
        </p:nvSpPr>
        <p:spPr/>
        <p:txBody>
          <a:bodyPr/>
          <a:lstStyle/>
          <a:p>
            <a:fld id="{DBFB54E3-B434-42AE-9277-7B945DBB1FC0}" type="datetime1">
              <a:rPr lang="de-DE" smtClean="0"/>
              <a:t>29.09.2021</a:t>
            </a:fld>
            <a:endParaRPr lang="de-DE"/>
          </a:p>
        </p:txBody>
      </p:sp>
      <p:sp>
        <p:nvSpPr>
          <p:cNvPr id="3" name="Fußzeilenplatzhalter 2">
            <a:extLst>
              <a:ext uri="{FF2B5EF4-FFF2-40B4-BE49-F238E27FC236}">
                <a16:creationId xmlns:a16="http://schemas.microsoft.com/office/drawing/2014/main" id="{8698C6A0-581A-4A17-879B-24D428B5CE08}"/>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39AD8861-3328-4FDC-926F-EE118DDB1E45}"/>
              </a:ext>
            </a:extLst>
          </p:cNvPr>
          <p:cNvSpPr>
            <a:spLocks noGrp="1"/>
          </p:cNvSpPr>
          <p:nvPr>
            <p:ph type="sldNum" sz="quarter" idx="12"/>
          </p:nvPr>
        </p:nvSpPr>
        <p:spPr/>
        <p:txBody>
          <a:bodyPr/>
          <a:lstStyle/>
          <a:p>
            <a:fld id="{9CFD1DE5-C93E-45E4-AC07-2CC528E52F79}" type="slidenum">
              <a:rPr lang="de-DE" smtClean="0"/>
              <a:t>‹Nr.›</a:t>
            </a:fld>
            <a:endParaRPr lang="de-DE"/>
          </a:p>
        </p:txBody>
      </p:sp>
      <p:sp>
        <p:nvSpPr>
          <p:cNvPr id="5" name="Ellipse 4">
            <a:extLst>
              <a:ext uri="{FF2B5EF4-FFF2-40B4-BE49-F238E27FC236}">
                <a16:creationId xmlns:a16="http://schemas.microsoft.com/office/drawing/2014/main" id="{CB87ECE2-EA0D-4977-B1E5-EF5DF77CB8C3}"/>
              </a:ext>
            </a:extLst>
          </p:cNvPr>
          <p:cNvSpPr/>
          <p:nvPr userDrawn="1"/>
        </p:nvSpPr>
        <p:spPr>
          <a:xfrm>
            <a:off x="10627360" y="-589280"/>
            <a:ext cx="2092960" cy="2092960"/>
          </a:xfrm>
          <a:prstGeom prst="ellipse">
            <a:avLst/>
          </a:prstGeom>
          <a:solidFill>
            <a:schemeClr val="bg1"/>
          </a:solidFill>
          <a:ln>
            <a:solidFill>
              <a:srgbClr val="00A56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35EFABA3-D82F-4A46-B120-AEFC02CCED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75742" y="106045"/>
            <a:ext cx="1023476" cy="1054608"/>
          </a:xfrm>
          <a:prstGeom prst="rect">
            <a:avLst/>
          </a:prstGeom>
        </p:spPr>
      </p:pic>
    </p:spTree>
    <p:extLst>
      <p:ext uri="{BB962C8B-B14F-4D97-AF65-F5344CB8AC3E}">
        <p14:creationId xmlns:p14="http://schemas.microsoft.com/office/powerpoint/2010/main" val="16845597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E2EE88-147B-43B5-A4BB-31634CD871BE}"/>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5E6EEF95-57CC-4563-ACF3-A8D09A7482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54CF64A9-2959-475C-BA5E-68D51C1A3F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8A516294-D32F-4438-B979-E23D9EEB4DEF}"/>
              </a:ext>
            </a:extLst>
          </p:cNvPr>
          <p:cNvSpPr>
            <a:spLocks noGrp="1"/>
          </p:cNvSpPr>
          <p:nvPr>
            <p:ph type="dt" sz="half" idx="10"/>
          </p:nvPr>
        </p:nvSpPr>
        <p:spPr/>
        <p:txBody>
          <a:bodyPr/>
          <a:lstStyle/>
          <a:p>
            <a:fld id="{90AC9D8B-91AE-46DC-9F84-21A34B318640}" type="datetime1">
              <a:rPr lang="de-DE" smtClean="0"/>
              <a:t>29.09.2021</a:t>
            </a:fld>
            <a:endParaRPr lang="de-DE"/>
          </a:p>
        </p:txBody>
      </p:sp>
      <p:sp>
        <p:nvSpPr>
          <p:cNvPr id="6" name="Fußzeilenplatzhalter 5">
            <a:extLst>
              <a:ext uri="{FF2B5EF4-FFF2-40B4-BE49-F238E27FC236}">
                <a16:creationId xmlns:a16="http://schemas.microsoft.com/office/drawing/2014/main" id="{14C59358-3095-4538-AE29-C72248640617}"/>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8F3251CC-5BD1-4D23-9FFE-93247C6B39A2}"/>
              </a:ext>
            </a:extLst>
          </p:cNvPr>
          <p:cNvSpPr>
            <a:spLocks noGrp="1"/>
          </p:cNvSpPr>
          <p:nvPr>
            <p:ph type="sldNum" sz="quarter" idx="12"/>
          </p:nvPr>
        </p:nvSpPr>
        <p:spPr/>
        <p:txBody>
          <a:bodyPr/>
          <a:lstStyle/>
          <a:p>
            <a:fld id="{9CFD1DE5-C93E-45E4-AC07-2CC528E52F79}" type="slidenum">
              <a:rPr lang="de-DE" smtClean="0"/>
              <a:t>‹Nr.›</a:t>
            </a:fld>
            <a:endParaRPr lang="de-DE"/>
          </a:p>
        </p:txBody>
      </p:sp>
    </p:spTree>
    <p:extLst>
      <p:ext uri="{BB962C8B-B14F-4D97-AF65-F5344CB8AC3E}">
        <p14:creationId xmlns:p14="http://schemas.microsoft.com/office/powerpoint/2010/main" val="28825238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27CA8D-73CB-4BB4-922C-C02895C10B73}"/>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FB1D1E29-F6A9-4BD5-869B-9D05524130B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p>
        </p:txBody>
      </p:sp>
      <p:sp>
        <p:nvSpPr>
          <p:cNvPr id="4" name="Textplatzhalter 3">
            <a:extLst>
              <a:ext uri="{FF2B5EF4-FFF2-40B4-BE49-F238E27FC236}">
                <a16:creationId xmlns:a16="http://schemas.microsoft.com/office/drawing/2014/main" id="{E38466CB-6D6D-4C03-8772-508BC393FD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2582D661-680C-49D0-8296-97797DDAF23C}"/>
              </a:ext>
            </a:extLst>
          </p:cNvPr>
          <p:cNvSpPr>
            <a:spLocks noGrp="1"/>
          </p:cNvSpPr>
          <p:nvPr>
            <p:ph type="dt" sz="half" idx="10"/>
          </p:nvPr>
        </p:nvSpPr>
        <p:spPr/>
        <p:txBody>
          <a:bodyPr/>
          <a:lstStyle/>
          <a:p>
            <a:fld id="{4FB267E0-3FAE-40D5-AD40-DE43832C8AF0}" type="datetime1">
              <a:rPr lang="de-DE" smtClean="0"/>
              <a:t>29.09.2021</a:t>
            </a:fld>
            <a:endParaRPr lang="de-DE"/>
          </a:p>
        </p:txBody>
      </p:sp>
      <p:sp>
        <p:nvSpPr>
          <p:cNvPr id="6" name="Fußzeilenplatzhalter 5">
            <a:extLst>
              <a:ext uri="{FF2B5EF4-FFF2-40B4-BE49-F238E27FC236}">
                <a16:creationId xmlns:a16="http://schemas.microsoft.com/office/drawing/2014/main" id="{D737DB93-7B89-4C3F-A795-3C20BD09272A}"/>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289D19C8-90B4-4C1B-BAFD-4808532974CC}"/>
              </a:ext>
            </a:extLst>
          </p:cNvPr>
          <p:cNvSpPr>
            <a:spLocks noGrp="1"/>
          </p:cNvSpPr>
          <p:nvPr>
            <p:ph type="sldNum" sz="quarter" idx="12"/>
          </p:nvPr>
        </p:nvSpPr>
        <p:spPr/>
        <p:txBody>
          <a:bodyPr/>
          <a:lstStyle/>
          <a:p>
            <a:fld id="{9CFD1DE5-C93E-45E4-AC07-2CC528E52F79}" type="slidenum">
              <a:rPr lang="de-DE" smtClean="0"/>
              <a:t>‹Nr.›</a:t>
            </a:fld>
            <a:endParaRPr lang="de-DE"/>
          </a:p>
        </p:txBody>
      </p:sp>
    </p:spTree>
    <p:extLst>
      <p:ext uri="{BB962C8B-B14F-4D97-AF65-F5344CB8AC3E}">
        <p14:creationId xmlns:p14="http://schemas.microsoft.com/office/powerpoint/2010/main" val="21421463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BE7820-6081-44F9-882A-E803E901F5C5}"/>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C35D2A28-BB7D-47EC-A35F-28EBED3F24B7}"/>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D30BCE5-EF8C-48E0-ABED-384EAD7E2A6F}"/>
              </a:ext>
            </a:extLst>
          </p:cNvPr>
          <p:cNvSpPr>
            <a:spLocks noGrp="1"/>
          </p:cNvSpPr>
          <p:nvPr>
            <p:ph type="dt" sz="half" idx="10"/>
          </p:nvPr>
        </p:nvSpPr>
        <p:spPr/>
        <p:txBody>
          <a:bodyPr/>
          <a:lstStyle/>
          <a:p>
            <a:fld id="{E5FF2B0C-89C2-48AD-A537-667AF9A2F805}" type="datetime1">
              <a:rPr lang="de-DE" smtClean="0"/>
              <a:t>29.09.2021</a:t>
            </a:fld>
            <a:endParaRPr lang="de-DE"/>
          </a:p>
        </p:txBody>
      </p:sp>
      <p:sp>
        <p:nvSpPr>
          <p:cNvPr id="5" name="Fußzeilenplatzhalter 4">
            <a:extLst>
              <a:ext uri="{FF2B5EF4-FFF2-40B4-BE49-F238E27FC236}">
                <a16:creationId xmlns:a16="http://schemas.microsoft.com/office/drawing/2014/main" id="{A2EE8CE5-85E0-402E-B6B5-04223A83AFE0}"/>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54627AB-BDD8-4F65-B41B-B1C5B9FC0E22}"/>
              </a:ext>
            </a:extLst>
          </p:cNvPr>
          <p:cNvSpPr>
            <a:spLocks noGrp="1"/>
          </p:cNvSpPr>
          <p:nvPr>
            <p:ph type="sldNum" sz="quarter" idx="12"/>
          </p:nvPr>
        </p:nvSpPr>
        <p:spPr/>
        <p:txBody>
          <a:bodyPr/>
          <a:lstStyle/>
          <a:p>
            <a:fld id="{9CFD1DE5-C93E-45E4-AC07-2CC528E52F79}" type="slidenum">
              <a:rPr lang="de-DE" smtClean="0"/>
              <a:t>‹Nr.›</a:t>
            </a:fld>
            <a:endParaRPr lang="de-DE"/>
          </a:p>
        </p:txBody>
      </p:sp>
    </p:spTree>
    <p:extLst>
      <p:ext uri="{BB962C8B-B14F-4D97-AF65-F5344CB8AC3E}">
        <p14:creationId xmlns:p14="http://schemas.microsoft.com/office/powerpoint/2010/main" val="28232412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A1FBCBBB-67F9-4182-B372-C0F001E3ADFC}"/>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66A1D757-40D1-455D-8C8F-CA4BDD127FAB}"/>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88AC5EAD-5C8D-4CDE-BC74-D05740C018CF}"/>
              </a:ext>
            </a:extLst>
          </p:cNvPr>
          <p:cNvSpPr>
            <a:spLocks noGrp="1"/>
          </p:cNvSpPr>
          <p:nvPr>
            <p:ph type="dt" sz="half" idx="10"/>
          </p:nvPr>
        </p:nvSpPr>
        <p:spPr/>
        <p:txBody>
          <a:bodyPr/>
          <a:lstStyle/>
          <a:p>
            <a:fld id="{399501AD-E47B-4165-B84C-FEDA0DA09961}" type="datetime1">
              <a:rPr lang="de-DE" smtClean="0"/>
              <a:t>29.09.2021</a:t>
            </a:fld>
            <a:endParaRPr lang="de-DE"/>
          </a:p>
        </p:txBody>
      </p:sp>
      <p:sp>
        <p:nvSpPr>
          <p:cNvPr id="5" name="Fußzeilenplatzhalter 4">
            <a:extLst>
              <a:ext uri="{FF2B5EF4-FFF2-40B4-BE49-F238E27FC236}">
                <a16:creationId xmlns:a16="http://schemas.microsoft.com/office/drawing/2014/main" id="{E2906EF4-B469-4322-934A-605B2BDB5264}"/>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BF0F6A17-8F7E-49C9-9FA8-198CC47BF6BF}"/>
              </a:ext>
            </a:extLst>
          </p:cNvPr>
          <p:cNvSpPr>
            <a:spLocks noGrp="1"/>
          </p:cNvSpPr>
          <p:nvPr>
            <p:ph type="sldNum" sz="quarter" idx="12"/>
          </p:nvPr>
        </p:nvSpPr>
        <p:spPr/>
        <p:txBody>
          <a:bodyPr/>
          <a:lstStyle/>
          <a:p>
            <a:fld id="{9CFD1DE5-C93E-45E4-AC07-2CC528E52F79}" type="slidenum">
              <a:rPr lang="de-DE" smtClean="0"/>
              <a:t>‹Nr.›</a:t>
            </a:fld>
            <a:endParaRPr lang="de-DE"/>
          </a:p>
        </p:txBody>
      </p:sp>
    </p:spTree>
    <p:extLst>
      <p:ext uri="{BB962C8B-B14F-4D97-AF65-F5344CB8AC3E}">
        <p14:creationId xmlns:p14="http://schemas.microsoft.com/office/powerpoint/2010/main" val="19150241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822147D0-89D9-4D9A-A947-2409D8E8143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247040ED-4A25-49A5-A0E8-A9372841BD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0DBD052D-CB3B-43A0-A546-EF29A09CA3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C506AA-DB7F-442A-A9C5-AAF7A4532C86}" type="datetime1">
              <a:rPr lang="de-DE" smtClean="0"/>
              <a:t>29.09.2021</a:t>
            </a:fld>
            <a:endParaRPr lang="de-DE"/>
          </a:p>
        </p:txBody>
      </p:sp>
      <p:sp>
        <p:nvSpPr>
          <p:cNvPr id="5" name="Fußzeilenplatzhalter 4">
            <a:extLst>
              <a:ext uri="{FF2B5EF4-FFF2-40B4-BE49-F238E27FC236}">
                <a16:creationId xmlns:a16="http://schemas.microsoft.com/office/drawing/2014/main" id="{B01DB9D1-21CA-4D5F-8D40-4EF9C9F990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8EF96169-5174-4230-99FF-CB54BA72518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FD1DE5-C93E-45E4-AC07-2CC528E52F79}" type="slidenum">
              <a:rPr lang="de-DE" smtClean="0"/>
              <a:t>‹Nr.›</a:t>
            </a:fld>
            <a:endParaRPr lang="de-DE"/>
          </a:p>
        </p:txBody>
      </p:sp>
    </p:spTree>
    <p:extLst>
      <p:ext uri="{BB962C8B-B14F-4D97-AF65-F5344CB8AC3E}">
        <p14:creationId xmlns:p14="http://schemas.microsoft.com/office/powerpoint/2010/main" val="1662619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1" r:id="rId4"/>
    <p:sldLayoutId id="2147483662" r:id="rId5"/>
    <p:sldLayoutId id="2147483663"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D5BA7AD1-965E-491A-AAD5-DE455B6F566C}"/>
              </a:ext>
            </a:extLst>
          </p:cNvPr>
          <p:cNvSpPr>
            <a:spLocks noGrp="1"/>
          </p:cNvSpPr>
          <p:nvPr>
            <p:ph type="title"/>
          </p:nvPr>
        </p:nvSpPr>
        <p:spPr>
          <a:xfrm>
            <a:off x="834558" y="2358829"/>
            <a:ext cx="7269615" cy="1656752"/>
          </a:xfrm>
        </p:spPr>
        <p:txBody>
          <a:bodyPr>
            <a:normAutofit fontScale="90000"/>
          </a:bodyPr>
          <a:lstStyle/>
          <a:p>
            <a:r>
              <a:rPr lang="de-DE" dirty="0">
                <a:latin typeface="Raleway" pitchFamily="2" charset="0"/>
              </a:rPr>
              <a:t>Solvenz-/Insolvenzstrategien im Lichte der neuen ReO</a:t>
            </a:r>
          </a:p>
        </p:txBody>
      </p:sp>
      <p:sp>
        <p:nvSpPr>
          <p:cNvPr id="5" name="Foliennummernplatzhalter 4">
            <a:extLst>
              <a:ext uri="{FF2B5EF4-FFF2-40B4-BE49-F238E27FC236}">
                <a16:creationId xmlns:a16="http://schemas.microsoft.com/office/drawing/2014/main" id="{E60E66C4-6B60-4CB1-943B-2F940D4B903E}"/>
              </a:ext>
            </a:extLst>
          </p:cNvPr>
          <p:cNvSpPr>
            <a:spLocks noGrp="1"/>
          </p:cNvSpPr>
          <p:nvPr>
            <p:ph type="sldNum" sz="quarter" idx="12"/>
          </p:nvPr>
        </p:nvSpPr>
        <p:spPr/>
        <p:txBody>
          <a:bodyPr/>
          <a:lstStyle/>
          <a:p>
            <a:fld id="{9CFD1DE5-C93E-45E4-AC07-2CC528E52F79}" type="slidenum">
              <a:rPr lang="de-DE" smtClean="0">
                <a:solidFill>
                  <a:schemeClr val="bg1"/>
                </a:solidFill>
              </a:rPr>
              <a:t>1</a:t>
            </a:fld>
            <a:endParaRPr lang="de-DE" dirty="0">
              <a:solidFill>
                <a:schemeClr val="bg1"/>
              </a:solidFill>
            </a:endParaRPr>
          </a:p>
        </p:txBody>
      </p:sp>
      <p:sp>
        <p:nvSpPr>
          <p:cNvPr id="8" name="Datumsplatzhalter 2">
            <a:extLst>
              <a:ext uri="{FF2B5EF4-FFF2-40B4-BE49-F238E27FC236}">
                <a16:creationId xmlns:a16="http://schemas.microsoft.com/office/drawing/2014/main" id="{7A9904BB-B24F-46E8-A9A7-691344735256}"/>
              </a:ext>
            </a:extLst>
          </p:cNvPr>
          <p:cNvSpPr>
            <a:spLocks noGrp="1"/>
          </p:cNvSpPr>
          <p:nvPr>
            <p:ph type="dt" sz="half" idx="10"/>
          </p:nvPr>
        </p:nvSpPr>
        <p:spPr>
          <a:xfrm>
            <a:off x="432888" y="6356349"/>
            <a:ext cx="6186397" cy="365125"/>
          </a:xfrm>
        </p:spPr>
        <p:txBody>
          <a:bodyPr/>
          <a:lstStyle/>
          <a:p>
            <a:r>
              <a:rPr lang="de-DE" dirty="0">
                <a:latin typeface="Raleway" pitchFamily="2" charset="0"/>
              </a:rPr>
              <a:t>ARS Tagung Insolvenzrecht 2021			06.10.2021</a:t>
            </a:r>
            <a:endParaRPr lang="de-DE" dirty="0"/>
          </a:p>
        </p:txBody>
      </p:sp>
      <p:sp>
        <p:nvSpPr>
          <p:cNvPr id="2" name="Textfeld 1">
            <a:extLst>
              <a:ext uri="{FF2B5EF4-FFF2-40B4-BE49-F238E27FC236}">
                <a16:creationId xmlns:a16="http://schemas.microsoft.com/office/drawing/2014/main" id="{A23B0CF9-E167-481D-8ACB-B6DA2E3B6DAE}"/>
              </a:ext>
            </a:extLst>
          </p:cNvPr>
          <p:cNvSpPr txBox="1"/>
          <p:nvPr/>
        </p:nvSpPr>
        <p:spPr>
          <a:xfrm>
            <a:off x="834558" y="4167398"/>
            <a:ext cx="4701473" cy="646331"/>
          </a:xfrm>
          <a:prstGeom prst="rect">
            <a:avLst/>
          </a:prstGeom>
          <a:noFill/>
        </p:spPr>
        <p:txBody>
          <a:bodyPr wrap="square" rtlCol="0">
            <a:spAutoFit/>
          </a:bodyPr>
          <a:lstStyle/>
          <a:p>
            <a:r>
              <a:rPr lang="de-AT" dirty="0">
                <a:latin typeface="Raleway" pitchFamily="2" charset="0"/>
              </a:rPr>
              <a:t>RA Dr. Alexander Isola M.C.J. (NYU)</a:t>
            </a:r>
          </a:p>
          <a:p>
            <a:r>
              <a:rPr lang="de-AT" dirty="0">
                <a:latin typeface="Raleway" pitchFamily="2" charset="0"/>
              </a:rPr>
              <a:t>RA Mag. Stefan Weileder LL.M. (DUK)</a:t>
            </a:r>
          </a:p>
        </p:txBody>
      </p:sp>
    </p:spTree>
    <p:extLst>
      <p:ext uri="{BB962C8B-B14F-4D97-AF65-F5344CB8AC3E}">
        <p14:creationId xmlns:p14="http://schemas.microsoft.com/office/powerpoint/2010/main" val="21700657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0591DF3C-CF2B-4A5D-8340-9EE4E790C531}"/>
              </a:ext>
            </a:extLst>
          </p:cNvPr>
          <p:cNvSpPr>
            <a:spLocks noGrp="1"/>
          </p:cNvSpPr>
          <p:nvPr>
            <p:ph type="sldNum" sz="quarter" idx="12"/>
          </p:nvPr>
        </p:nvSpPr>
        <p:spPr/>
        <p:txBody>
          <a:bodyPr/>
          <a:lstStyle/>
          <a:p>
            <a:fld id="{9CFD1DE5-C93E-45E4-AC07-2CC528E52F79}" type="slidenum">
              <a:rPr lang="de-DE" smtClean="0">
                <a:latin typeface="Raleway" pitchFamily="2" charset="0"/>
              </a:rPr>
              <a:t>2</a:t>
            </a:fld>
            <a:endParaRPr lang="de-DE" dirty="0">
              <a:latin typeface="Raleway" pitchFamily="2" charset="0"/>
            </a:endParaRPr>
          </a:p>
        </p:txBody>
      </p:sp>
      <p:sp>
        <p:nvSpPr>
          <p:cNvPr id="5" name="Textfeld 4">
            <a:extLst>
              <a:ext uri="{FF2B5EF4-FFF2-40B4-BE49-F238E27FC236}">
                <a16:creationId xmlns:a16="http://schemas.microsoft.com/office/drawing/2014/main" id="{DF1B42D8-9496-4812-8EA8-BE81B4291385}"/>
              </a:ext>
            </a:extLst>
          </p:cNvPr>
          <p:cNvSpPr txBox="1"/>
          <p:nvPr/>
        </p:nvSpPr>
        <p:spPr>
          <a:xfrm>
            <a:off x="753476" y="882821"/>
            <a:ext cx="10550041" cy="707886"/>
          </a:xfrm>
          <a:prstGeom prst="rect">
            <a:avLst/>
          </a:prstGeom>
          <a:noFill/>
        </p:spPr>
        <p:txBody>
          <a:bodyPr wrap="square" rtlCol="0">
            <a:spAutoFit/>
          </a:bodyPr>
          <a:lstStyle/>
          <a:p>
            <a:r>
              <a:rPr lang="de-DE" sz="4000" b="1" dirty="0">
                <a:solidFill>
                  <a:srgbClr val="00A56D"/>
                </a:solidFill>
                <a:latin typeface="Raleway" pitchFamily="2" charset="0"/>
              </a:rPr>
              <a:t>Gliederung</a:t>
            </a:r>
          </a:p>
        </p:txBody>
      </p:sp>
      <p:sp>
        <p:nvSpPr>
          <p:cNvPr id="7" name="Textfeld 6">
            <a:extLst>
              <a:ext uri="{FF2B5EF4-FFF2-40B4-BE49-F238E27FC236}">
                <a16:creationId xmlns:a16="http://schemas.microsoft.com/office/drawing/2014/main" id="{805BD0B9-715B-4C27-9429-309C36DEFC3E}"/>
              </a:ext>
            </a:extLst>
          </p:cNvPr>
          <p:cNvSpPr txBox="1"/>
          <p:nvPr/>
        </p:nvSpPr>
        <p:spPr>
          <a:xfrm>
            <a:off x="753477" y="1937014"/>
            <a:ext cx="10550041" cy="2308324"/>
          </a:xfrm>
          <a:prstGeom prst="rect">
            <a:avLst/>
          </a:prstGeom>
          <a:noFill/>
        </p:spPr>
        <p:txBody>
          <a:bodyPr wrap="square" rtlCol="0">
            <a:spAutoFit/>
          </a:bodyPr>
          <a:lstStyle/>
          <a:p>
            <a:pPr marL="342900" indent="-342900">
              <a:buClr>
                <a:srgbClr val="00A56D"/>
              </a:buClr>
              <a:buFont typeface="Arial" panose="020B0604020202020204" pitchFamily="34" charset="0"/>
              <a:buChar char="•"/>
            </a:pPr>
            <a:r>
              <a:rPr lang="de-DE" sz="2400" dirty="0">
                <a:latin typeface="Raleway" pitchFamily="2" charset="0"/>
              </a:rPr>
              <a:t>Überblick über das neue Verfahrensgebäude</a:t>
            </a:r>
          </a:p>
          <a:p>
            <a:pPr marL="342900" indent="-342900">
              <a:buClr>
                <a:srgbClr val="00A56D"/>
              </a:buClr>
              <a:buFont typeface="Arial" panose="020B0604020202020204" pitchFamily="34" charset="0"/>
              <a:buChar char="•"/>
            </a:pPr>
            <a:r>
              <a:rPr lang="de-DE" sz="2400" dirty="0">
                <a:latin typeface="Raleway" pitchFamily="2" charset="0"/>
              </a:rPr>
              <a:t>Einleitungsvoraussetzungen / Handlungsoptionen </a:t>
            </a:r>
          </a:p>
          <a:p>
            <a:pPr marL="342900" indent="-342900">
              <a:buClr>
                <a:srgbClr val="00A56D"/>
              </a:buClr>
              <a:buFont typeface="Arial" panose="020B0604020202020204" pitchFamily="34" charset="0"/>
              <a:buChar char="•"/>
            </a:pPr>
            <a:r>
              <a:rPr lang="de-DE" sz="2400" dirty="0">
                <a:latin typeface="Raleway" pitchFamily="2" charset="0"/>
              </a:rPr>
              <a:t>Eckpunkte und Varianten von Restrukturierungsverfahren</a:t>
            </a:r>
          </a:p>
          <a:p>
            <a:pPr marL="342900" indent="-342900">
              <a:buClr>
                <a:srgbClr val="00A56D"/>
              </a:buClr>
              <a:buFont typeface="Arial" panose="020B0604020202020204" pitchFamily="34" charset="0"/>
              <a:buChar char="•"/>
            </a:pPr>
            <a:r>
              <a:rPr lang="de-DE" sz="2400" dirty="0">
                <a:latin typeface="Raleway" pitchFamily="2" charset="0"/>
              </a:rPr>
              <a:t>Kriterien für die Verfahrenswahl (samt möglicher Anwendungsfälle)</a:t>
            </a:r>
          </a:p>
          <a:p>
            <a:pPr marL="342900" indent="-342900">
              <a:buClr>
                <a:srgbClr val="00A56D"/>
              </a:buClr>
              <a:buFont typeface="Arial" panose="020B0604020202020204" pitchFamily="34" charset="0"/>
              <a:buChar char="•"/>
            </a:pPr>
            <a:r>
              <a:rPr lang="de-DE" sz="2400" dirty="0">
                <a:latin typeface="Raleway" pitchFamily="2" charset="0"/>
              </a:rPr>
              <a:t>Diskussion </a:t>
            </a:r>
          </a:p>
          <a:p>
            <a:pPr>
              <a:buClr>
                <a:srgbClr val="00A56D"/>
              </a:buClr>
            </a:pPr>
            <a:endParaRPr lang="de-DE" sz="2400" dirty="0">
              <a:latin typeface="Raleway" pitchFamily="2" charset="0"/>
            </a:endParaRPr>
          </a:p>
        </p:txBody>
      </p:sp>
      <p:sp>
        <p:nvSpPr>
          <p:cNvPr id="9" name="Datumsplatzhalter 2">
            <a:extLst>
              <a:ext uri="{FF2B5EF4-FFF2-40B4-BE49-F238E27FC236}">
                <a16:creationId xmlns:a16="http://schemas.microsoft.com/office/drawing/2014/main" id="{38956916-0094-429E-8D36-2C421CBDEBE8}"/>
              </a:ext>
            </a:extLst>
          </p:cNvPr>
          <p:cNvSpPr>
            <a:spLocks noGrp="1"/>
          </p:cNvSpPr>
          <p:nvPr>
            <p:ph type="dt" sz="half" idx="10"/>
          </p:nvPr>
        </p:nvSpPr>
        <p:spPr>
          <a:xfrm>
            <a:off x="838199" y="6356350"/>
            <a:ext cx="10050379" cy="365125"/>
          </a:xfrm>
        </p:spPr>
        <p:txBody>
          <a:bodyPr/>
          <a:lstStyle/>
          <a:p>
            <a:r>
              <a:rPr lang="de-DE" dirty="0">
                <a:latin typeface="Raleway" pitchFamily="2" charset="0"/>
              </a:rPr>
              <a:t>ARS Tagung Insolvenzrecht 2021			</a:t>
            </a:r>
            <a:r>
              <a:rPr lang="de-DE" dirty="0"/>
              <a:t>					</a:t>
            </a:r>
          </a:p>
        </p:txBody>
      </p:sp>
    </p:spTree>
    <p:extLst>
      <p:ext uri="{BB962C8B-B14F-4D97-AF65-F5344CB8AC3E}">
        <p14:creationId xmlns:p14="http://schemas.microsoft.com/office/powerpoint/2010/main" val="36133516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0591DF3C-CF2B-4A5D-8340-9EE4E790C531}"/>
              </a:ext>
            </a:extLst>
          </p:cNvPr>
          <p:cNvSpPr>
            <a:spLocks noGrp="1"/>
          </p:cNvSpPr>
          <p:nvPr>
            <p:ph type="sldNum" sz="quarter" idx="12"/>
          </p:nvPr>
        </p:nvSpPr>
        <p:spPr/>
        <p:txBody>
          <a:bodyPr/>
          <a:lstStyle/>
          <a:p>
            <a:fld id="{9CFD1DE5-C93E-45E4-AC07-2CC528E52F79}" type="slidenum">
              <a:rPr lang="de-DE" smtClean="0">
                <a:latin typeface="Raleway" pitchFamily="2" charset="0"/>
              </a:rPr>
              <a:t>3</a:t>
            </a:fld>
            <a:endParaRPr lang="de-DE" dirty="0">
              <a:latin typeface="Raleway" pitchFamily="2" charset="0"/>
            </a:endParaRPr>
          </a:p>
        </p:txBody>
      </p:sp>
      <p:sp>
        <p:nvSpPr>
          <p:cNvPr id="7" name="Textfeld 6">
            <a:extLst>
              <a:ext uri="{FF2B5EF4-FFF2-40B4-BE49-F238E27FC236}">
                <a16:creationId xmlns:a16="http://schemas.microsoft.com/office/drawing/2014/main" id="{805BD0B9-715B-4C27-9429-309C36DEFC3E}"/>
              </a:ext>
            </a:extLst>
          </p:cNvPr>
          <p:cNvSpPr txBox="1"/>
          <p:nvPr/>
        </p:nvSpPr>
        <p:spPr>
          <a:xfrm>
            <a:off x="757523" y="1729509"/>
            <a:ext cx="10818134" cy="3847207"/>
          </a:xfrm>
          <a:prstGeom prst="rect">
            <a:avLst/>
          </a:prstGeom>
          <a:noFill/>
        </p:spPr>
        <p:txBody>
          <a:bodyPr wrap="square" rtlCol="0">
            <a:spAutoFit/>
          </a:bodyPr>
          <a:lstStyle/>
          <a:p>
            <a:pPr marL="342900" indent="-342900" algn="just">
              <a:spcBef>
                <a:spcPts val="600"/>
              </a:spcBef>
              <a:buClr>
                <a:srgbClr val="00A56D"/>
              </a:buClr>
              <a:buFont typeface="Arial" panose="020B0604020202020204" pitchFamily="34" charset="0"/>
              <a:buChar char="•"/>
            </a:pPr>
            <a:r>
              <a:rPr lang="de-DE" sz="1600" b="1" dirty="0">
                <a:latin typeface="Raleway" pitchFamily="2" charset="0"/>
              </a:rPr>
              <a:t>Vorgaben der RIRL</a:t>
            </a:r>
          </a:p>
          <a:p>
            <a:pPr marL="800100" lvl="1" indent="-342900" algn="just">
              <a:spcBef>
                <a:spcPts val="600"/>
              </a:spcBef>
              <a:buClr>
                <a:srgbClr val="00A56D"/>
              </a:buClr>
              <a:buFont typeface="Symbol" panose="05050102010706020507" pitchFamily="18" charset="2"/>
              <a:buChar char="-"/>
            </a:pPr>
            <a:r>
              <a:rPr lang="de-DE" sz="1600" b="1" dirty="0">
                <a:latin typeface="Raleway" pitchFamily="2" charset="0"/>
              </a:rPr>
              <a:t>Insolvenz- und Liquidationsprävention</a:t>
            </a:r>
            <a:r>
              <a:rPr lang="de-DE" sz="1600" dirty="0">
                <a:latin typeface="Raleway" pitchFamily="2" charset="0"/>
              </a:rPr>
              <a:t> für Unternehmer in finanziellen Schwierigkeiten</a:t>
            </a:r>
          </a:p>
          <a:p>
            <a:pPr marL="1257300" lvl="2" indent="-342900" algn="just">
              <a:buClr>
                <a:srgbClr val="00A56D"/>
              </a:buClr>
              <a:buFont typeface="Wingdings" panose="05000000000000000000" pitchFamily="2" charset="2"/>
              <a:buChar char="Ø"/>
            </a:pPr>
            <a:r>
              <a:rPr lang="de-DE" sz="1600" dirty="0">
                <a:latin typeface="Raleway" pitchFamily="2" charset="0"/>
              </a:rPr>
              <a:t>„</a:t>
            </a:r>
            <a:r>
              <a:rPr lang="de-DE" sz="1600" i="1" dirty="0">
                <a:latin typeface="Raleway" pitchFamily="2" charset="0"/>
              </a:rPr>
              <a:t>Die Mitgliedstaaten stellen sicher, dass Schuldner bei einer </a:t>
            </a:r>
            <a:r>
              <a:rPr lang="de-DE" sz="1600" b="1" i="1" dirty="0">
                <a:latin typeface="Raleway" pitchFamily="2" charset="0"/>
              </a:rPr>
              <a:t>wahrscheinlichen Insolvenz</a:t>
            </a:r>
            <a:r>
              <a:rPr lang="de-DE" sz="1600" i="1" dirty="0">
                <a:latin typeface="Raleway" pitchFamily="2" charset="0"/>
              </a:rPr>
              <a:t> Zugang zu einem präventiven Restrukturierungsrahmen haben, der es ihnen ermöglicht, sich zu restrukturieren, um eine </a:t>
            </a:r>
            <a:r>
              <a:rPr lang="de-DE" sz="1600" b="1" i="1" dirty="0">
                <a:latin typeface="Raleway" pitchFamily="2" charset="0"/>
              </a:rPr>
              <a:t>Insolvenz abzuwenden </a:t>
            </a:r>
            <a:r>
              <a:rPr lang="de-DE" sz="1600" i="1" dirty="0">
                <a:latin typeface="Raleway" pitchFamily="2" charset="0"/>
              </a:rPr>
              <a:t>und ihre </a:t>
            </a:r>
            <a:r>
              <a:rPr lang="de-DE" sz="1600" b="1" i="1" dirty="0">
                <a:latin typeface="Raleway" pitchFamily="2" charset="0"/>
              </a:rPr>
              <a:t>Bestandfähigkeit sicherzustellen</a:t>
            </a:r>
            <a:r>
              <a:rPr lang="de-DE" sz="1600" i="1" dirty="0">
                <a:latin typeface="Raleway" pitchFamily="2" charset="0"/>
              </a:rPr>
              <a:t>, </a:t>
            </a:r>
            <a:r>
              <a:rPr lang="de-DE" sz="1600" dirty="0">
                <a:latin typeface="Raleway" pitchFamily="2" charset="0"/>
              </a:rPr>
              <a:t>[…]</a:t>
            </a:r>
            <a:r>
              <a:rPr lang="de-DE" sz="1600" i="1" dirty="0">
                <a:latin typeface="Raleway" pitchFamily="2" charset="0"/>
              </a:rPr>
              <a:t>.</a:t>
            </a:r>
            <a:r>
              <a:rPr lang="de-DE" sz="1600" dirty="0">
                <a:latin typeface="Raleway" pitchFamily="2" charset="0"/>
              </a:rPr>
              <a:t>“ (Art 4 Abs 1 RIRL)</a:t>
            </a:r>
          </a:p>
          <a:p>
            <a:pPr marL="800100" lvl="1" indent="-342900" algn="just">
              <a:spcBef>
                <a:spcPts val="600"/>
              </a:spcBef>
              <a:buClr>
                <a:srgbClr val="00A56D"/>
              </a:buClr>
              <a:buFont typeface="Symbol" panose="05050102010706020507" pitchFamily="18" charset="2"/>
              <a:buChar char="-"/>
            </a:pPr>
            <a:r>
              <a:rPr lang="de-DE" sz="1600" dirty="0">
                <a:latin typeface="Raleway" pitchFamily="2" charset="0"/>
              </a:rPr>
              <a:t>Inhaltlich breiter Gestaltungsspielraum für die MS (vgl Art 4 Abs 5 RIRL)</a:t>
            </a:r>
          </a:p>
          <a:p>
            <a:pPr marL="342900" indent="-342900" algn="just">
              <a:spcBef>
                <a:spcPts val="1200"/>
              </a:spcBef>
              <a:buClr>
                <a:srgbClr val="00A56D"/>
              </a:buClr>
              <a:buFont typeface="Arial" panose="020B0604020202020204" pitchFamily="34" charset="0"/>
              <a:buChar char="•"/>
            </a:pPr>
            <a:r>
              <a:rPr lang="de-DE" sz="1600" b="1" dirty="0">
                <a:latin typeface="Raleway" pitchFamily="2" charset="0"/>
              </a:rPr>
              <a:t>Umsetzung durch RIRUG (=Pflichtübung)</a:t>
            </a:r>
          </a:p>
          <a:p>
            <a:pPr marL="800100" lvl="1" indent="-342900" algn="just">
              <a:buClr>
                <a:srgbClr val="00A56D"/>
              </a:buClr>
              <a:buFont typeface="Symbol" panose="05050102010706020507" pitchFamily="18" charset="2"/>
              <a:buChar char="-"/>
            </a:pPr>
            <a:r>
              <a:rPr lang="de-DE" sz="1600" dirty="0">
                <a:latin typeface="Raleway" pitchFamily="2" charset="0"/>
              </a:rPr>
              <a:t>Verfahrensgebäude nach der </a:t>
            </a:r>
            <a:r>
              <a:rPr lang="de-DE" sz="1600" b="1" dirty="0">
                <a:latin typeface="Raleway" pitchFamily="2" charset="0"/>
              </a:rPr>
              <a:t>IO</a:t>
            </a:r>
            <a:r>
              <a:rPr lang="de-DE" sz="1600" dirty="0">
                <a:latin typeface="Raleway" pitchFamily="2" charset="0"/>
              </a:rPr>
              <a:t> und dem </a:t>
            </a:r>
            <a:r>
              <a:rPr lang="de-DE" sz="1600" b="1" dirty="0">
                <a:latin typeface="Raleway" pitchFamily="2" charset="0"/>
              </a:rPr>
              <a:t>URG </a:t>
            </a:r>
            <a:r>
              <a:rPr lang="de-DE" sz="1600" dirty="0">
                <a:latin typeface="Raleway" pitchFamily="2" charset="0"/>
              </a:rPr>
              <a:t>bleibt weitgehend unangetastet</a:t>
            </a:r>
          </a:p>
          <a:p>
            <a:pPr marL="800100" lvl="1" indent="-342900" algn="just">
              <a:buClr>
                <a:srgbClr val="00A56D"/>
              </a:buClr>
              <a:buFont typeface="Symbol" panose="05050102010706020507" pitchFamily="18" charset="2"/>
              <a:buChar char="-"/>
            </a:pPr>
            <a:r>
              <a:rPr lang="de-DE" sz="1600" dirty="0">
                <a:latin typeface="Raleway" pitchFamily="2" charset="0"/>
              </a:rPr>
              <a:t>Schaffung eines eigenen Restrukturierungsverfahrens (RV) in ReO</a:t>
            </a:r>
          </a:p>
          <a:p>
            <a:pPr marL="1257300" lvl="2" indent="-342900" algn="just">
              <a:buClr>
                <a:srgbClr val="00A56D"/>
              </a:buClr>
              <a:buFont typeface="Wingdings" panose="05000000000000000000" pitchFamily="2" charset="2"/>
              <a:buChar char="Ø"/>
            </a:pPr>
            <a:r>
              <a:rPr lang="de-DE" sz="1600" dirty="0">
                <a:latin typeface="Raleway" pitchFamily="2" charset="0"/>
              </a:rPr>
              <a:t>„</a:t>
            </a:r>
            <a:r>
              <a:rPr lang="de-DE" sz="1600" b="1" i="1" dirty="0">
                <a:latin typeface="Raleway" pitchFamily="2" charset="0"/>
              </a:rPr>
              <a:t>Instrument</a:t>
            </a:r>
            <a:r>
              <a:rPr lang="de-DE" sz="1600" i="1" dirty="0">
                <a:latin typeface="Raleway" pitchFamily="2" charset="0"/>
              </a:rPr>
              <a:t>, das es dem Schuldner ermöglicht, den </a:t>
            </a:r>
            <a:r>
              <a:rPr lang="de-DE" sz="1600" b="1" i="1" dirty="0">
                <a:latin typeface="Raleway" pitchFamily="2" charset="0"/>
              </a:rPr>
              <a:t>Eintritt der Zahlungsunfähigkeit zu vermeiden </a:t>
            </a:r>
            <a:r>
              <a:rPr lang="de-DE" sz="1600" i="1" dirty="0">
                <a:latin typeface="Raleway" pitchFamily="2" charset="0"/>
              </a:rPr>
              <a:t>und </a:t>
            </a:r>
            <a:r>
              <a:rPr lang="de-DE" sz="1600" b="1" i="1" dirty="0">
                <a:latin typeface="Raleway" pitchFamily="2" charset="0"/>
              </a:rPr>
              <a:t>die Bestandfähigkeit sicherzustellen</a:t>
            </a:r>
            <a:r>
              <a:rPr lang="de-DE" sz="1600" dirty="0">
                <a:latin typeface="Raleway" pitchFamily="2" charset="0"/>
              </a:rPr>
              <a:t>.“ (vgl ErläutRV zum RIRUG)</a:t>
            </a:r>
          </a:p>
          <a:p>
            <a:pPr marL="1257300" lvl="2" indent="-342900" algn="just">
              <a:buClr>
                <a:srgbClr val="00A56D"/>
              </a:buClr>
              <a:buFont typeface="Wingdings" panose="05000000000000000000" pitchFamily="2" charset="2"/>
              <a:buChar char="Ø"/>
            </a:pPr>
            <a:r>
              <a:rPr lang="de-DE" sz="1600" dirty="0">
                <a:latin typeface="Raleway" pitchFamily="2" charset="0"/>
              </a:rPr>
              <a:t>Kern des RV ist ein </a:t>
            </a:r>
            <a:r>
              <a:rPr lang="de-DE" sz="1600" b="1" dirty="0">
                <a:latin typeface="Raleway" pitchFamily="2" charset="0"/>
              </a:rPr>
              <a:t>Restrukturierungsplan </a:t>
            </a:r>
            <a:r>
              <a:rPr lang="de-DE" sz="1600" dirty="0">
                <a:latin typeface="Raleway" pitchFamily="2" charset="0"/>
              </a:rPr>
              <a:t>oder eine </a:t>
            </a:r>
            <a:r>
              <a:rPr lang="de-DE" sz="1600" b="1" dirty="0">
                <a:latin typeface="Raleway" pitchFamily="2" charset="0"/>
              </a:rPr>
              <a:t>Restrukturierungsvereinbarung</a:t>
            </a:r>
          </a:p>
          <a:p>
            <a:pPr marL="1257300" lvl="2" indent="-342900" algn="just">
              <a:buClr>
                <a:srgbClr val="00A56D"/>
              </a:buClr>
              <a:buFont typeface="Wingdings" panose="05000000000000000000" pitchFamily="2" charset="2"/>
              <a:buChar char="Ø"/>
            </a:pPr>
            <a:r>
              <a:rPr lang="de-DE" sz="1600" dirty="0">
                <a:latin typeface="Raleway" pitchFamily="2" charset="0"/>
              </a:rPr>
              <a:t>Persönlicher Anwendungsbereich beschränkt sich auf </a:t>
            </a:r>
            <a:r>
              <a:rPr lang="de-DE" sz="1600" b="1" dirty="0">
                <a:latin typeface="Raleway" pitchFamily="2" charset="0"/>
              </a:rPr>
              <a:t>Unternehmer</a:t>
            </a:r>
            <a:r>
              <a:rPr lang="de-DE" sz="1600" dirty="0">
                <a:latin typeface="Raleway" pitchFamily="2" charset="0"/>
              </a:rPr>
              <a:t>  </a:t>
            </a:r>
          </a:p>
          <a:p>
            <a:pPr marL="1257300" lvl="2" indent="-342900" algn="just">
              <a:buClr>
                <a:srgbClr val="00A56D"/>
              </a:buClr>
              <a:buFont typeface="Wingdings" panose="05000000000000000000" pitchFamily="2" charset="2"/>
              <a:buChar char="Ø"/>
            </a:pPr>
            <a:r>
              <a:rPr lang="de-DE" sz="1600" dirty="0">
                <a:latin typeface="Raleway" pitchFamily="2" charset="0"/>
              </a:rPr>
              <a:t>drei Verfahrensvarianten</a:t>
            </a:r>
          </a:p>
        </p:txBody>
      </p:sp>
      <p:sp>
        <p:nvSpPr>
          <p:cNvPr id="9" name="Datumsplatzhalter 2">
            <a:extLst>
              <a:ext uri="{FF2B5EF4-FFF2-40B4-BE49-F238E27FC236}">
                <a16:creationId xmlns:a16="http://schemas.microsoft.com/office/drawing/2014/main" id="{38956916-0094-429E-8D36-2C421CBDEBE8}"/>
              </a:ext>
            </a:extLst>
          </p:cNvPr>
          <p:cNvSpPr>
            <a:spLocks noGrp="1"/>
          </p:cNvSpPr>
          <p:nvPr>
            <p:ph type="dt" sz="half" idx="10"/>
          </p:nvPr>
        </p:nvSpPr>
        <p:spPr>
          <a:xfrm>
            <a:off x="757523" y="6356349"/>
            <a:ext cx="10131055" cy="365125"/>
          </a:xfrm>
        </p:spPr>
        <p:txBody>
          <a:bodyPr/>
          <a:lstStyle/>
          <a:p>
            <a:r>
              <a:rPr lang="de-DE" dirty="0">
                <a:latin typeface="Raleway" pitchFamily="2" charset="0"/>
              </a:rPr>
              <a:t>ARS Tagung Insolvenzrecht 2021			</a:t>
            </a:r>
            <a:r>
              <a:rPr lang="de-DE" dirty="0"/>
              <a:t>					</a:t>
            </a:r>
          </a:p>
        </p:txBody>
      </p:sp>
      <p:sp>
        <p:nvSpPr>
          <p:cNvPr id="6" name="Textfeld 5">
            <a:extLst>
              <a:ext uri="{FF2B5EF4-FFF2-40B4-BE49-F238E27FC236}">
                <a16:creationId xmlns:a16="http://schemas.microsoft.com/office/drawing/2014/main" id="{3439B838-BD29-4ED9-9870-0FED927E20A2}"/>
              </a:ext>
            </a:extLst>
          </p:cNvPr>
          <p:cNvSpPr txBox="1"/>
          <p:nvPr/>
        </p:nvSpPr>
        <p:spPr>
          <a:xfrm>
            <a:off x="803759" y="878028"/>
            <a:ext cx="10550041" cy="707886"/>
          </a:xfrm>
          <a:prstGeom prst="rect">
            <a:avLst/>
          </a:prstGeom>
          <a:noFill/>
        </p:spPr>
        <p:txBody>
          <a:bodyPr wrap="square" rtlCol="0">
            <a:spAutoFit/>
          </a:bodyPr>
          <a:lstStyle/>
          <a:p>
            <a:r>
              <a:rPr lang="de-DE" sz="4000" b="1" dirty="0">
                <a:solidFill>
                  <a:srgbClr val="00A56D"/>
                </a:solidFill>
                <a:latin typeface="Raleway" pitchFamily="2" charset="0"/>
              </a:rPr>
              <a:t>Verfahrensgebäude</a:t>
            </a:r>
          </a:p>
        </p:txBody>
      </p:sp>
    </p:spTree>
    <p:extLst>
      <p:ext uri="{BB962C8B-B14F-4D97-AF65-F5344CB8AC3E}">
        <p14:creationId xmlns:p14="http://schemas.microsoft.com/office/powerpoint/2010/main" val="841219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0591DF3C-CF2B-4A5D-8340-9EE4E790C531}"/>
              </a:ext>
            </a:extLst>
          </p:cNvPr>
          <p:cNvSpPr>
            <a:spLocks noGrp="1"/>
          </p:cNvSpPr>
          <p:nvPr>
            <p:ph type="sldNum" sz="quarter" idx="12"/>
          </p:nvPr>
        </p:nvSpPr>
        <p:spPr/>
        <p:txBody>
          <a:bodyPr/>
          <a:lstStyle/>
          <a:p>
            <a:fld id="{9CFD1DE5-C93E-45E4-AC07-2CC528E52F79}" type="slidenum">
              <a:rPr lang="de-DE" smtClean="0">
                <a:latin typeface="Raleway" pitchFamily="2" charset="0"/>
              </a:rPr>
              <a:t>4</a:t>
            </a:fld>
            <a:endParaRPr lang="de-DE" dirty="0">
              <a:latin typeface="Raleway" pitchFamily="2" charset="0"/>
            </a:endParaRPr>
          </a:p>
        </p:txBody>
      </p:sp>
      <p:sp>
        <p:nvSpPr>
          <p:cNvPr id="5" name="Textfeld 4">
            <a:extLst>
              <a:ext uri="{FF2B5EF4-FFF2-40B4-BE49-F238E27FC236}">
                <a16:creationId xmlns:a16="http://schemas.microsoft.com/office/drawing/2014/main" id="{DF1B42D8-9496-4812-8EA8-BE81B4291385}"/>
              </a:ext>
            </a:extLst>
          </p:cNvPr>
          <p:cNvSpPr txBox="1"/>
          <p:nvPr/>
        </p:nvSpPr>
        <p:spPr>
          <a:xfrm>
            <a:off x="820979" y="911143"/>
            <a:ext cx="10625205" cy="707886"/>
          </a:xfrm>
          <a:prstGeom prst="rect">
            <a:avLst/>
          </a:prstGeom>
          <a:noFill/>
        </p:spPr>
        <p:txBody>
          <a:bodyPr wrap="square" rtlCol="0">
            <a:spAutoFit/>
          </a:bodyPr>
          <a:lstStyle/>
          <a:p>
            <a:r>
              <a:rPr lang="de-DE" sz="4000" b="1" dirty="0">
                <a:solidFill>
                  <a:srgbClr val="00A56D"/>
                </a:solidFill>
                <a:latin typeface="Raleway" pitchFamily="2" charset="0"/>
              </a:rPr>
              <a:t>Verfahrensgebäude / Sanierungsoptionen</a:t>
            </a:r>
          </a:p>
        </p:txBody>
      </p:sp>
      <p:sp>
        <p:nvSpPr>
          <p:cNvPr id="7" name="Textfeld 6">
            <a:extLst>
              <a:ext uri="{FF2B5EF4-FFF2-40B4-BE49-F238E27FC236}">
                <a16:creationId xmlns:a16="http://schemas.microsoft.com/office/drawing/2014/main" id="{805BD0B9-715B-4C27-9429-309C36DEFC3E}"/>
              </a:ext>
            </a:extLst>
          </p:cNvPr>
          <p:cNvSpPr txBox="1"/>
          <p:nvPr/>
        </p:nvSpPr>
        <p:spPr>
          <a:xfrm>
            <a:off x="803756" y="1751617"/>
            <a:ext cx="10550041" cy="3185487"/>
          </a:xfrm>
          <a:prstGeom prst="rect">
            <a:avLst/>
          </a:prstGeom>
          <a:noFill/>
        </p:spPr>
        <p:txBody>
          <a:bodyPr wrap="square" rtlCol="0">
            <a:spAutoFit/>
          </a:bodyPr>
          <a:lstStyle/>
          <a:p>
            <a:pPr marL="342900" indent="-342900">
              <a:spcBef>
                <a:spcPts val="600"/>
              </a:spcBef>
              <a:buClr>
                <a:srgbClr val="00A56D"/>
              </a:buClr>
              <a:buFont typeface="Arial" panose="020B0604020202020204" pitchFamily="34" charset="0"/>
              <a:buChar char="•"/>
            </a:pPr>
            <a:r>
              <a:rPr lang="de-DE" sz="1600" b="1" dirty="0">
                <a:latin typeface="Raleway" pitchFamily="2" charset="0"/>
              </a:rPr>
              <a:t>Gerichtliche Verfahren</a:t>
            </a:r>
          </a:p>
          <a:p>
            <a:pPr marL="800100" lvl="1" indent="-342900">
              <a:spcBef>
                <a:spcPts val="1200"/>
              </a:spcBef>
              <a:buClr>
                <a:srgbClr val="00A56D"/>
              </a:buClr>
              <a:buFont typeface="Symbol" panose="05050102010706020507" pitchFamily="18" charset="2"/>
              <a:buChar char="-"/>
            </a:pPr>
            <a:r>
              <a:rPr lang="de-DE" sz="1600" b="1" dirty="0">
                <a:latin typeface="Raleway" pitchFamily="2" charset="0"/>
              </a:rPr>
              <a:t>Insolvenzverfahren</a:t>
            </a:r>
            <a:r>
              <a:rPr lang="de-DE" sz="1600" dirty="0">
                <a:latin typeface="Raleway" pitchFamily="2" charset="0"/>
              </a:rPr>
              <a:t> (IV)</a:t>
            </a:r>
          </a:p>
          <a:p>
            <a:pPr marL="1257300" lvl="2" indent="-342900">
              <a:buClr>
                <a:srgbClr val="00A56D"/>
              </a:buClr>
              <a:buFont typeface="Wingdings" panose="05000000000000000000" pitchFamily="2" charset="2"/>
              <a:buChar char="Ø"/>
            </a:pPr>
            <a:r>
              <a:rPr lang="de-DE" sz="1600" dirty="0">
                <a:latin typeface="Raleway" pitchFamily="2" charset="0"/>
              </a:rPr>
              <a:t>Konkursverfahren</a:t>
            </a:r>
          </a:p>
          <a:p>
            <a:pPr marL="1257300" lvl="2" indent="-342900">
              <a:buClr>
                <a:srgbClr val="00A56D"/>
              </a:buClr>
              <a:buFont typeface="Wingdings" panose="05000000000000000000" pitchFamily="2" charset="2"/>
              <a:buChar char="Ø"/>
            </a:pPr>
            <a:r>
              <a:rPr lang="de-DE" sz="1600" dirty="0">
                <a:latin typeface="Raleway" pitchFamily="2" charset="0"/>
              </a:rPr>
              <a:t>Sanierungsverfahren mit/ohne Eigenverwaltung</a:t>
            </a:r>
          </a:p>
          <a:p>
            <a:pPr marL="1257300" lvl="2" indent="-342900">
              <a:buClr>
                <a:srgbClr val="00A56D"/>
              </a:buClr>
              <a:buFont typeface="Wingdings" panose="05000000000000000000" pitchFamily="2" charset="2"/>
              <a:buChar char="Ø"/>
            </a:pPr>
            <a:r>
              <a:rPr lang="de-DE" sz="1600" dirty="0">
                <a:latin typeface="Raleway" pitchFamily="2" charset="0"/>
              </a:rPr>
              <a:t>Schuldenregulierungsverfahren</a:t>
            </a:r>
          </a:p>
          <a:p>
            <a:pPr marL="800100" lvl="1" indent="-342900">
              <a:spcBef>
                <a:spcPts val="600"/>
              </a:spcBef>
              <a:buClr>
                <a:srgbClr val="00A56D"/>
              </a:buClr>
              <a:buFont typeface="Symbol" panose="05050102010706020507" pitchFamily="18" charset="2"/>
              <a:buChar char="-"/>
            </a:pPr>
            <a:r>
              <a:rPr lang="de-DE" sz="1600" b="1" dirty="0">
                <a:latin typeface="Raleway" pitchFamily="2" charset="0"/>
              </a:rPr>
              <a:t>Reorganisationsverfahren</a:t>
            </a:r>
            <a:r>
              <a:rPr lang="de-DE" sz="1600" dirty="0">
                <a:latin typeface="Raleway" pitchFamily="2" charset="0"/>
              </a:rPr>
              <a:t> nach dem URG</a:t>
            </a:r>
          </a:p>
          <a:p>
            <a:pPr marL="1257300" lvl="2" indent="-342900">
              <a:buClr>
                <a:srgbClr val="00A56D"/>
              </a:buClr>
              <a:buFont typeface="Wingdings" panose="05000000000000000000" pitchFamily="2" charset="2"/>
              <a:buChar char="Ø"/>
            </a:pPr>
            <a:r>
              <a:rPr lang="de-DE" sz="1600" dirty="0">
                <a:latin typeface="Raleway" pitchFamily="2" charset="0"/>
              </a:rPr>
              <a:t>Anm: URG wird uE durch Haftungsprivilegierung nach § 25 Abs 2 ReO (noch) unbedeutender</a:t>
            </a:r>
          </a:p>
          <a:p>
            <a:pPr marL="800100" lvl="1" indent="-342900">
              <a:spcBef>
                <a:spcPts val="1200"/>
              </a:spcBef>
              <a:buClr>
                <a:srgbClr val="00A56D"/>
              </a:buClr>
              <a:buFont typeface="Symbol" panose="05050102010706020507" pitchFamily="18" charset="2"/>
              <a:buChar char="-"/>
            </a:pPr>
            <a:r>
              <a:rPr lang="de-DE" sz="1600" b="1" dirty="0">
                <a:latin typeface="Raleway" pitchFamily="2" charset="0"/>
              </a:rPr>
              <a:t>Restrukturierungsverfahren</a:t>
            </a:r>
            <a:r>
              <a:rPr lang="de-DE" sz="1600" dirty="0">
                <a:latin typeface="Raleway" pitchFamily="2" charset="0"/>
              </a:rPr>
              <a:t> (RV)</a:t>
            </a:r>
          </a:p>
          <a:p>
            <a:pPr marL="1257300" lvl="2" indent="-342900">
              <a:buClr>
                <a:srgbClr val="00A56D"/>
              </a:buClr>
              <a:buFont typeface="Wingdings" panose="05000000000000000000" pitchFamily="2" charset="2"/>
              <a:buChar char="Ø"/>
            </a:pPr>
            <a:r>
              <a:rPr lang="de-DE" sz="1600" dirty="0">
                <a:latin typeface="Raleway" pitchFamily="2" charset="0"/>
              </a:rPr>
              <a:t>Ordentliches Restrukturierungsverfahren</a:t>
            </a:r>
          </a:p>
          <a:p>
            <a:pPr marL="1257300" lvl="2" indent="-342900">
              <a:buClr>
                <a:srgbClr val="00A56D"/>
              </a:buClr>
              <a:buFont typeface="Wingdings" panose="05000000000000000000" pitchFamily="2" charset="2"/>
              <a:buChar char="Ø"/>
            </a:pPr>
            <a:r>
              <a:rPr lang="de-DE" sz="1600" dirty="0">
                <a:latin typeface="Raleway" pitchFamily="2" charset="0"/>
              </a:rPr>
              <a:t>Europäisches Restrukturierungsverfahren</a:t>
            </a:r>
          </a:p>
          <a:p>
            <a:pPr marL="1257300" lvl="2" indent="-342900">
              <a:buClr>
                <a:srgbClr val="00A56D"/>
              </a:buClr>
              <a:buFont typeface="Wingdings" panose="05000000000000000000" pitchFamily="2" charset="2"/>
              <a:buChar char="Ø"/>
            </a:pPr>
            <a:r>
              <a:rPr lang="de-DE" sz="1600" dirty="0">
                <a:latin typeface="Raleway" pitchFamily="2" charset="0"/>
              </a:rPr>
              <a:t>Vereinfachtes Restrukturierungsverfahren</a:t>
            </a:r>
          </a:p>
        </p:txBody>
      </p:sp>
      <p:sp>
        <p:nvSpPr>
          <p:cNvPr id="9" name="Datumsplatzhalter 2">
            <a:extLst>
              <a:ext uri="{FF2B5EF4-FFF2-40B4-BE49-F238E27FC236}">
                <a16:creationId xmlns:a16="http://schemas.microsoft.com/office/drawing/2014/main" id="{38956916-0094-429E-8D36-2C421CBDEBE8}"/>
              </a:ext>
            </a:extLst>
          </p:cNvPr>
          <p:cNvSpPr>
            <a:spLocks noGrp="1"/>
          </p:cNvSpPr>
          <p:nvPr>
            <p:ph type="dt" sz="half" idx="10"/>
          </p:nvPr>
        </p:nvSpPr>
        <p:spPr>
          <a:xfrm>
            <a:off x="838200" y="6356349"/>
            <a:ext cx="10050379" cy="365125"/>
          </a:xfrm>
        </p:spPr>
        <p:txBody>
          <a:bodyPr/>
          <a:lstStyle/>
          <a:p>
            <a:r>
              <a:rPr lang="de-DE" dirty="0">
                <a:latin typeface="Raleway" pitchFamily="2" charset="0"/>
              </a:rPr>
              <a:t>ARS Tagung Insolvenzrecht 2021			</a:t>
            </a:r>
            <a:r>
              <a:rPr lang="de-DE" dirty="0"/>
              <a:t>					</a:t>
            </a:r>
          </a:p>
        </p:txBody>
      </p:sp>
    </p:spTree>
    <p:extLst>
      <p:ext uri="{BB962C8B-B14F-4D97-AF65-F5344CB8AC3E}">
        <p14:creationId xmlns:p14="http://schemas.microsoft.com/office/powerpoint/2010/main" val="16214244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0591DF3C-CF2B-4A5D-8340-9EE4E790C531}"/>
              </a:ext>
            </a:extLst>
          </p:cNvPr>
          <p:cNvSpPr>
            <a:spLocks noGrp="1"/>
          </p:cNvSpPr>
          <p:nvPr>
            <p:ph type="sldNum" sz="quarter" idx="12"/>
          </p:nvPr>
        </p:nvSpPr>
        <p:spPr/>
        <p:txBody>
          <a:bodyPr/>
          <a:lstStyle/>
          <a:p>
            <a:fld id="{9CFD1DE5-C93E-45E4-AC07-2CC528E52F79}" type="slidenum">
              <a:rPr lang="de-DE" smtClean="0">
                <a:latin typeface="Raleway" pitchFamily="2" charset="0"/>
              </a:rPr>
              <a:t>5</a:t>
            </a:fld>
            <a:endParaRPr lang="de-DE" dirty="0">
              <a:latin typeface="Raleway" pitchFamily="2" charset="0"/>
            </a:endParaRPr>
          </a:p>
        </p:txBody>
      </p:sp>
      <p:sp>
        <p:nvSpPr>
          <p:cNvPr id="5" name="Textfeld 4">
            <a:extLst>
              <a:ext uri="{FF2B5EF4-FFF2-40B4-BE49-F238E27FC236}">
                <a16:creationId xmlns:a16="http://schemas.microsoft.com/office/drawing/2014/main" id="{DF1B42D8-9496-4812-8EA8-BE81B4291385}"/>
              </a:ext>
            </a:extLst>
          </p:cNvPr>
          <p:cNvSpPr txBox="1"/>
          <p:nvPr/>
        </p:nvSpPr>
        <p:spPr>
          <a:xfrm>
            <a:off x="803757" y="923281"/>
            <a:ext cx="10650519" cy="707886"/>
          </a:xfrm>
          <a:prstGeom prst="rect">
            <a:avLst/>
          </a:prstGeom>
          <a:noFill/>
        </p:spPr>
        <p:txBody>
          <a:bodyPr wrap="square" rtlCol="0">
            <a:spAutoFit/>
          </a:bodyPr>
          <a:lstStyle/>
          <a:p>
            <a:r>
              <a:rPr lang="de-DE" sz="4000" b="1" dirty="0">
                <a:solidFill>
                  <a:srgbClr val="00A56D"/>
                </a:solidFill>
                <a:latin typeface="Raleway" pitchFamily="2" charset="0"/>
              </a:rPr>
              <a:t>Verfahrensgebäude / Sanierungsoptionen</a:t>
            </a:r>
          </a:p>
        </p:txBody>
      </p:sp>
      <p:sp>
        <p:nvSpPr>
          <p:cNvPr id="7" name="Textfeld 6">
            <a:extLst>
              <a:ext uri="{FF2B5EF4-FFF2-40B4-BE49-F238E27FC236}">
                <a16:creationId xmlns:a16="http://schemas.microsoft.com/office/drawing/2014/main" id="{805BD0B9-715B-4C27-9429-309C36DEFC3E}"/>
              </a:ext>
            </a:extLst>
          </p:cNvPr>
          <p:cNvSpPr txBox="1"/>
          <p:nvPr/>
        </p:nvSpPr>
        <p:spPr>
          <a:xfrm>
            <a:off x="803757" y="1737970"/>
            <a:ext cx="10550041" cy="3447098"/>
          </a:xfrm>
          <a:prstGeom prst="rect">
            <a:avLst/>
          </a:prstGeom>
          <a:noFill/>
        </p:spPr>
        <p:txBody>
          <a:bodyPr wrap="square" rtlCol="0">
            <a:spAutoFit/>
          </a:bodyPr>
          <a:lstStyle/>
          <a:p>
            <a:pPr marL="342900" indent="-342900">
              <a:spcBef>
                <a:spcPts val="1200"/>
              </a:spcBef>
              <a:buClr>
                <a:srgbClr val="00A56D"/>
              </a:buClr>
              <a:buFont typeface="Arial" panose="020B0604020202020204" pitchFamily="34" charset="0"/>
              <a:buChar char="•"/>
            </a:pPr>
            <a:r>
              <a:rPr lang="de-DE" sz="1600" b="1" dirty="0">
                <a:latin typeface="Raleway" pitchFamily="2" charset="0"/>
              </a:rPr>
              <a:t>Außergerichtlich </a:t>
            </a:r>
          </a:p>
          <a:p>
            <a:pPr marL="800100" lvl="1" indent="-342900">
              <a:spcBef>
                <a:spcPts val="1200"/>
              </a:spcBef>
              <a:buClr>
                <a:srgbClr val="00A56D"/>
              </a:buClr>
              <a:buFont typeface="Symbol" panose="05050102010706020507" pitchFamily="18" charset="2"/>
              <a:buChar char="-"/>
            </a:pPr>
            <a:r>
              <a:rPr lang="de-DE" sz="1600" b="1" dirty="0">
                <a:latin typeface="Raleway" pitchFamily="2" charset="0"/>
              </a:rPr>
              <a:t>Außergerichtlicher Ausgleich </a:t>
            </a:r>
          </a:p>
          <a:p>
            <a:pPr marL="1257300" lvl="2" indent="-342900" algn="just">
              <a:buClr>
                <a:srgbClr val="00A56D"/>
              </a:buClr>
              <a:buFont typeface="Wingdings" panose="05000000000000000000" pitchFamily="2" charset="2"/>
              <a:buChar char="Ø"/>
            </a:pPr>
            <a:r>
              <a:rPr lang="de-DE" sz="1600" dirty="0">
                <a:latin typeface="Raleway" pitchFamily="2" charset="0"/>
              </a:rPr>
              <a:t>„</a:t>
            </a:r>
            <a:r>
              <a:rPr lang="de-DE" sz="1600" i="1" dirty="0">
                <a:latin typeface="Raleway" pitchFamily="2" charset="0"/>
              </a:rPr>
              <a:t>Vielheit voneinander unabhängiger, oft aber durch die Bedingung, dass eine allseitige oder wenigstens weitreichende Übereinstimmung der Gläubiger erreicht wird, wirtschaftlich also aufeinander abgestimmter paralleler Verträge</a:t>
            </a:r>
            <a:r>
              <a:rPr lang="de-DE" sz="1600" dirty="0">
                <a:latin typeface="Raleway" pitchFamily="2" charset="0"/>
              </a:rPr>
              <a:t>“ (OGH 3 Ob 62/90)</a:t>
            </a:r>
          </a:p>
          <a:p>
            <a:pPr marL="1257300" lvl="2" indent="-342900">
              <a:buClr>
                <a:srgbClr val="00A56D"/>
              </a:buClr>
              <a:buFont typeface="Wingdings" panose="05000000000000000000" pitchFamily="2" charset="2"/>
              <a:buChar char="Ø"/>
            </a:pPr>
            <a:r>
              <a:rPr lang="de-DE" sz="1600" dirty="0">
                <a:latin typeface="Raleway" pitchFamily="2" charset="0"/>
              </a:rPr>
              <a:t>Praxisprobleme: </a:t>
            </a:r>
          </a:p>
          <a:p>
            <a:pPr marL="1714500" lvl="3" indent="-342900">
              <a:buClr>
                <a:srgbClr val="00A56D"/>
              </a:buClr>
              <a:buFont typeface="Wingdings" panose="05000000000000000000" pitchFamily="2" charset="2"/>
              <a:buChar char="ü"/>
            </a:pPr>
            <a:r>
              <a:rPr lang="de-DE" sz="1600" dirty="0">
                <a:latin typeface="Raleway" pitchFamily="2" charset="0"/>
              </a:rPr>
              <a:t>hA Einstimmigkeitserfordernis</a:t>
            </a:r>
          </a:p>
          <a:p>
            <a:pPr marL="1714500" lvl="3" indent="-342900">
              <a:buClr>
                <a:srgbClr val="00A56D"/>
              </a:buClr>
              <a:buFont typeface="Wingdings" panose="05000000000000000000" pitchFamily="2" charset="2"/>
              <a:buChar char="ü"/>
            </a:pPr>
            <a:r>
              <a:rPr lang="de-DE" sz="1600" dirty="0">
                <a:latin typeface="Raleway" pitchFamily="2" charset="0"/>
              </a:rPr>
              <a:t>Gleichbehandlungsgebot (Ungleichbehandlung müsste offengelegt werden)</a:t>
            </a:r>
          </a:p>
          <a:p>
            <a:pPr marL="1714500" lvl="3" indent="-342900">
              <a:buClr>
                <a:srgbClr val="00A56D"/>
              </a:buClr>
              <a:buFont typeface="Wingdings" panose="05000000000000000000" pitchFamily="2" charset="2"/>
              <a:buChar char="ü"/>
            </a:pPr>
            <a:r>
              <a:rPr lang="de-DE" sz="1600" dirty="0">
                <a:latin typeface="Raleway" pitchFamily="2" charset="0"/>
              </a:rPr>
              <a:t>Erlöschen akzessorischer Sicherheiten (Teilverzicht iSd § 1444 ABGB, vgl OGH 3 Ob 62/90) </a:t>
            </a:r>
          </a:p>
          <a:p>
            <a:pPr marL="1714500" lvl="3" indent="-342900">
              <a:buClr>
                <a:srgbClr val="00A56D"/>
              </a:buClr>
              <a:buFont typeface="Wingdings" panose="05000000000000000000" pitchFamily="2" charset="2"/>
              <a:buChar char="ü"/>
            </a:pPr>
            <a:r>
              <a:rPr lang="de-DE" sz="1600" dirty="0">
                <a:latin typeface="Raleway" pitchFamily="2" charset="0"/>
              </a:rPr>
              <a:t>Irrtumsanfechtung</a:t>
            </a:r>
          </a:p>
          <a:p>
            <a:pPr marL="1257300" lvl="2" indent="-342900">
              <a:buClr>
                <a:srgbClr val="00A56D"/>
              </a:buClr>
              <a:buFont typeface="Wingdings" panose="05000000000000000000" pitchFamily="2" charset="2"/>
              <a:buChar char="Ø"/>
            </a:pPr>
            <a:r>
              <a:rPr lang="de-DE" sz="1600" dirty="0">
                <a:latin typeface="Raleway" pitchFamily="2" charset="0"/>
              </a:rPr>
              <a:t>Grundsätze für Multi-Gläubiger-Restrukturierungen / </a:t>
            </a:r>
            <a:r>
              <a:rPr lang="de-DE" sz="1600" i="1" dirty="0">
                <a:latin typeface="Raleway" pitchFamily="2" charset="0"/>
              </a:rPr>
              <a:t>Statement of Principles </a:t>
            </a:r>
            <a:r>
              <a:rPr lang="de-DE" sz="1600" dirty="0">
                <a:latin typeface="Raleway" pitchFamily="2" charset="0"/>
              </a:rPr>
              <a:t>(</a:t>
            </a:r>
            <a:r>
              <a:rPr lang="de-DE" sz="1600" dirty="0" err="1">
                <a:latin typeface="Raleway" pitchFamily="2" charset="0"/>
              </a:rPr>
              <a:t>Insol</a:t>
            </a:r>
            <a:r>
              <a:rPr lang="de-DE" sz="1600" dirty="0">
                <a:latin typeface="Raleway" pitchFamily="2" charset="0"/>
              </a:rPr>
              <a:t>)</a:t>
            </a:r>
          </a:p>
          <a:p>
            <a:pPr marL="1714500" lvl="3" indent="-342900">
              <a:buClr>
                <a:srgbClr val="00A56D"/>
              </a:buClr>
              <a:buFont typeface="Wingdings" panose="05000000000000000000" pitchFamily="2" charset="2"/>
              <a:buChar char="ü"/>
            </a:pPr>
            <a:r>
              <a:rPr lang="de-DE" sz="1600" dirty="0">
                <a:latin typeface="Raleway" pitchFamily="2" charset="0"/>
              </a:rPr>
              <a:t>Rechtlich unverbindliche operative Handlungsempfehlungen</a:t>
            </a:r>
          </a:p>
          <a:p>
            <a:pPr marL="1714500" lvl="3" indent="-342900">
              <a:buClr>
                <a:srgbClr val="00A56D"/>
              </a:buClr>
              <a:buFont typeface="Wingdings" panose="05000000000000000000" pitchFamily="2" charset="2"/>
              <a:buChar char="ü"/>
            </a:pPr>
            <a:r>
              <a:rPr lang="de-DE" sz="1600" dirty="0">
                <a:latin typeface="Raleway" pitchFamily="2" charset="0"/>
              </a:rPr>
              <a:t>Bei Multi-Banken-Restrukturierungen bewährt und grenzüberschreitend anerkannt</a:t>
            </a:r>
          </a:p>
        </p:txBody>
      </p:sp>
      <p:sp>
        <p:nvSpPr>
          <p:cNvPr id="9" name="Datumsplatzhalter 2">
            <a:extLst>
              <a:ext uri="{FF2B5EF4-FFF2-40B4-BE49-F238E27FC236}">
                <a16:creationId xmlns:a16="http://schemas.microsoft.com/office/drawing/2014/main" id="{38956916-0094-429E-8D36-2C421CBDEBE8}"/>
              </a:ext>
            </a:extLst>
          </p:cNvPr>
          <p:cNvSpPr>
            <a:spLocks noGrp="1"/>
          </p:cNvSpPr>
          <p:nvPr>
            <p:ph type="dt" sz="half" idx="10"/>
          </p:nvPr>
        </p:nvSpPr>
        <p:spPr>
          <a:xfrm>
            <a:off x="838200" y="6356349"/>
            <a:ext cx="10050379" cy="365125"/>
          </a:xfrm>
        </p:spPr>
        <p:txBody>
          <a:bodyPr/>
          <a:lstStyle/>
          <a:p>
            <a:r>
              <a:rPr lang="de-DE" dirty="0">
                <a:latin typeface="Raleway" pitchFamily="2" charset="0"/>
              </a:rPr>
              <a:t>ARS Tagung Insolvenzrecht 2021			</a:t>
            </a:r>
            <a:r>
              <a:rPr lang="de-DE" dirty="0"/>
              <a:t>					</a:t>
            </a:r>
          </a:p>
        </p:txBody>
      </p:sp>
    </p:spTree>
    <p:extLst>
      <p:ext uri="{BB962C8B-B14F-4D97-AF65-F5344CB8AC3E}">
        <p14:creationId xmlns:p14="http://schemas.microsoft.com/office/powerpoint/2010/main" val="40332708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0591DF3C-CF2B-4A5D-8340-9EE4E790C531}"/>
              </a:ext>
            </a:extLst>
          </p:cNvPr>
          <p:cNvSpPr>
            <a:spLocks noGrp="1"/>
          </p:cNvSpPr>
          <p:nvPr>
            <p:ph type="sldNum" sz="quarter" idx="12"/>
          </p:nvPr>
        </p:nvSpPr>
        <p:spPr/>
        <p:txBody>
          <a:bodyPr/>
          <a:lstStyle/>
          <a:p>
            <a:fld id="{9CFD1DE5-C93E-45E4-AC07-2CC528E52F79}" type="slidenum">
              <a:rPr lang="de-DE" smtClean="0">
                <a:latin typeface="Raleway" pitchFamily="2" charset="0"/>
              </a:rPr>
              <a:t>6</a:t>
            </a:fld>
            <a:endParaRPr lang="de-DE" dirty="0">
              <a:latin typeface="Raleway" pitchFamily="2" charset="0"/>
            </a:endParaRPr>
          </a:p>
        </p:txBody>
      </p:sp>
      <p:sp>
        <p:nvSpPr>
          <p:cNvPr id="5" name="Textfeld 4">
            <a:extLst>
              <a:ext uri="{FF2B5EF4-FFF2-40B4-BE49-F238E27FC236}">
                <a16:creationId xmlns:a16="http://schemas.microsoft.com/office/drawing/2014/main" id="{DF1B42D8-9496-4812-8EA8-BE81B4291385}"/>
              </a:ext>
            </a:extLst>
          </p:cNvPr>
          <p:cNvSpPr txBox="1"/>
          <p:nvPr/>
        </p:nvSpPr>
        <p:spPr>
          <a:xfrm>
            <a:off x="778159" y="899005"/>
            <a:ext cx="10635682" cy="707886"/>
          </a:xfrm>
          <a:prstGeom prst="rect">
            <a:avLst/>
          </a:prstGeom>
          <a:noFill/>
        </p:spPr>
        <p:txBody>
          <a:bodyPr wrap="square" rtlCol="0">
            <a:spAutoFit/>
          </a:bodyPr>
          <a:lstStyle/>
          <a:p>
            <a:r>
              <a:rPr lang="de-DE" sz="4000" b="1" dirty="0">
                <a:solidFill>
                  <a:srgbClr val="00A56D"/>
                </a:solidFill>
                <a:latin typeface="Raleway" pitchFamily="2" charset="0"/>
              </a:rPr>
              <a:t>Einleitungsvoraussetzungen</a:t>
            </a:r>
          </a:p>
        </p:txBody>
      </p:sp>
      <p:sp>
        <p:nvSpPr>
          <p:cNvPr id="7" name="Textfeld 6">
            <a:extLst>
              <a:ext uri="{FF2B5EF4-FFF2-40B4-BE49-F238E27FC236}">
                <a16:creationId xmlns:a16="http://schemas.microsoft.com/office/drawing/2014/main" id="{805BD0B9-715B-4C27-9429-309C36DEFC3E}"/>
              </a:ext>
            </a:extLst>
          </p:cNvPr>
          <p:cNvSpPr txBox="1"/>
          <p:nvPr/>
        </p:nvSpPr>
        <p:spPr>
          <a:xfrm>
            <a:off x="838199" y="1714330"/>
            <a:ext cx="11035563" cy="4016484"/>
          </a:xfrm>
          <a:prstGeom prst="rect">
            <a:avLst/>
          </a:prstGeom>
          <a:noFill/>
        </p:spPr>
        <p:txBody>
          <a:bodyPr wrap="square" rtlCol="0">
            <a:spAutoFit/>
          </a:bodyPr>
          <a:lstStyle/>
          <a:p>
            <a:pPr marL="342900" indent="-342900" algn="just">
              <a:buClr>
                <a:srgbClr val="00A56D"/>
              </a:buClr>
              <a:buFont typeface="Arial" panose="020B0604020202020204" pitchFamily="34" charset="0"/>
              <a:buChar char="•"/>
            </a:pPr>
            <a:r>
              <a:rPr lang="de-DE" sz="1600" b="1" dirty="0">
                <a:latin typeface="Raleway" pitchFamily="2" charset="0"/>
              </a:rPr>
              <a:t>Insolvenzverfahren </a:t>
            </a:r>
          </a:p>
          <a:p>
            <a:pPr marL="800100" lvl="1" indent="-342900" algn="just">
              <a:spcBef>
                <a:spcPts val="600"/>
              </a:spcBef>
              <a:buClr>
                <a:srgbClr val="00A56D"/>
              </a:buClr>
              <a:buFont typeface="Symbol" panose="05050102010706020507" pitchFamily="18" charset="2"/>
              <a:buChar char="-"/>
            </a:pPr>
            <a:r>
              <a:rPr lang="de-DE" sz="1600" b="1" dirty="0">
                <a:latin typeface="Raleway" pitchFamily="2" charset="0"/>
              </a:rPr>
              <a:t>Zahlungsunfähigkeit</a:t>
            </a:r>
          </a:p>
          <a:p>
            <a:pPr marL="1257300" lvl="2" indent="-342900" algn="just">
              <a:buClr>
                <a:srgbClr val="00A56D"/>
              </a:buClr>
              <a:buFont typeface="Wingdings" panose="05000000000000000000" pitchFamily="2" charset="2"/>
              <a:buChar char="Ø"/>
            </a:pPr>
            <a:r>
              <a:rPr lang="de-DE" sz="1600" dirty="0">
                <a:latin typeface="Raleway" pitchFamily="2" charset="0"/>
              </a:rPr>
              <a:t>„</a:t>
            </a:r>
            <a:r>
              <a:rPr lang="de-DE" sz="1600" i="1" dirty="0">
                <a:latin typeface="Raleway" pitchFamily="2" charset="0"/>
              </a:rPr>
              <a:t>Zahlungsunfähigkeit liegt vor, wenn der Schuldner mangels bereiter Zahlungsmittel nicht in der Lage ist, seine fälligen Schulden zu bezahlen und er sich die erforderlichen Zahlungsmittel voraussichtlich auch nicht alsbald verschaffen kann.</a:t>
            </a:r>
            <a:r>
              <a:rPr lang="de-DE" sz="1600" dirty="0">
                <a:latin typeface="Raleway" pitchFamily="2" charset="0"/>
              </a:rPr>
              <a:t>“ (RIS-Justiz RS0064528). </a:t>
            </a:r>
          </a:p>
          <a:p>
            <a:pPr marL="1257300" lvl="2" indent="-342900" algn="just">
              <a:buClr>
                <a:srgbClr val="00A56D"/>
              </a:buClr>
              <a:buFont typeface="Wingdings" panose="05000000000000000000" pitchFamily="2" charset="2"/>
              <a:buChar char="Ø"/>
            </a:pPr>
            <a:r>
              <a:rPr lang="de-DE" sz="1600" dirty="0">
                <a:latin typeface="Raleway" pitchFamily="2" charset="0"/>
              </a:rPr>
              <a:t>Im Durchschnittsfall kann eine Unterdeckung von lediglich 5% noch als Zahlungsstockung beurteilt werden (3 Ob 99/10w, 2 Ob 117/12p)</a:t>
            </a:r>
          </a:p>
          <a:p>
            <a:pPr marL="1257300" lvl="2" indent="-342900" algn="just">
              <a:buClr>
                <a:srgbClr val="00A56D"/>
              </a:buClr>
              <a:buFont typeface="Wingdings" panose="05000000000000000000" pitchFamily="2" charset="2"/>
              <a:buChar char="Ø"/>
            </a:pPr>
            <a:r>
              <a:rPr lang="de-DE" sz="1600" dirty="0">
                <a:latin typeface="Raleway" pitchFamily="2" charset="0"/>
              </a:rPr>
              <a:t>statische Betrachtung (künftig fällig werdende Verbindlichkeiten sind nicht zu berücksichtigen)</a:t>
            </a:r>
          </a:p>
          <a:p>
            <a:pPr marL="800100" lvl="1" indent="-342900" algn="just">
              <a:spcBef>
                <a:spcPts val="1200"/>
              </a:spcBef>
              <a:buClr>
                <a:srgbClr val="00A56D"/>
              </a:buClr>
              <a:buFont typeface="Symbol" panose="05050102010706020507" pitchFamily="18" charset="2"/>
              <a:buChar char="-"/>
            </a:pPr>
            <a:r>
              <a:rPr lang="de-DE" sz="1600" b="1" dirty="0">
                <a:latin typeface="Raleway" pitchFamily="2" charset="0"/>
              </a:rPr>
              <a:t>Überschuldung </a:t>
            </a:r>
          </a:p>
          <a:p>
            <a:pPr marL="1257300" lvl="2" indent="-342900" algn="just">
              <a:buClr>
                <a:srgbClr val="00A56D"/>
              </a:buClr>
              <a:buFont typeface="Wingdings" panose="05000000000000000000" pitchFamily="2" charset="2"/>
              <a:buChar char="Ø"/>
            </a:pPr>
            <a:r>
              <a:rPr lang="de-DE" sz="1600" dirty="0">
                <a:latin typeface="Raleway" pitchFamily="2" charset="0"/>
              </a:rPr>
              <a:t>das zu Liquidationswerten zu bewertende Vermögen ist zur Befriedigung der Gläubiger im Liquidationsfall unzureichend (i.e. rechnerische Überschuldung) </a:t>
            </a:r>
            <a:r>
              <a:rPr lang="de-DE" sz="1600" u="sng" dirty="0">
                <a:latin typeface="Raleway" pitchFamily="2" charset="0"/>
              </a:rPr>
              <a:t>und </a:t>
            </a:r>
          </a:p>
          <a:p>
            <a:pPr marL="1257300" lvl="2" indent="-342900" algn="just">
              <a:buClr>
                <a:srgbClr val="00A56D"/>
              </a:buClr>
              <a:buFont typeface="Wingdings" panose="05000000000000000000" pitchFamily="2" charset="2"/>
              <a:buChar char="Ø"/>
            </a:pPr>
            <a:r>
              <a:rPr lang="de-DE" sz="1600" dirty="0">
                <a:latin typeface="Raleway" pitchFamily="2" charset="0"/>
              </a:rPr>
              <a:t>die Fortbestehensprognose ist ungünstig, dh die Liquidation oder die Zahlungsunfähigkeit ist wahrscheinlich (RIS-Justiz: RS0064962)</a:t>
            </a:r>
          </a:p>
          <a:p>
            <a:pPr marL="1714500" lvl="3" indent="-342900" algn="just">
              <a:buClr>
                <a:srgbClr val="00A56D"/>
              </a:buClr>
              <a:buFont typeface="Wingdings" panose="05000000000000000000" pitchFamily="2" charset="2"/>
              <a:buChar char="ü"/>
            </a:pPr>
            <a:r>
              <a:rPr lang="de-DE" sz="1600" dirty="0">
                <a:latin typeface="Raleway" pitchFamily="2" charset="0"/>
              </a:rPr>
              <a:t>Anm: </a:t>
            </a:r>
            <a:r>
              <a:rPr lang="de-DE" sz="1600" b="1" dirty="0">
                <a:latin typeface="Raleway" pitchFamily="2" charset="0"/>
              </a:rPr>
              <a:t>nur bedingt positive Fortbestehensprognose beseitigt Überschuldung nicht </a:t>
            </a:r>
            <a:r>
              <a:rPr lang="de-DE" sz="1600" dirty="0">
                <a:latin typeface="Raleway" pitchFamily="2" charset="0"/>
              </a:rPr>
              <a:t>(vgl </a:t>
            </a:r>
            <a:r>
              <a:rPr lang="de-DE" sz="1600" i="1" dirty="0">
                <a:latin typeface="Raleway" pitchFamily="2" charset="0"/>
              </a:rPr>
              <a:t>Mohr</a:t>
            </a:r>
            <a:r>
              <a:rPr lang="de-DE" sz="1600" dirty="0">
                <a:latin typeface="Raleway" pitchFamily="2" charset="0"/>
              </a:rPr>
              <a:t>, ZIK 2021/93)</a:t>
            </a:r>
          </a:p>
        </p:txBody>
      </p:sp>
      <p:sp>
        <p:nvSpPr>
          <p:cNvPr id="9" name="Datumsplatzhalter 2">
            <a:extLst>
              <a:ext uri="{FF2B5EF4-FFF2-40B4-BE49-F238E27FC236}">
                <a16:creationId xmlns:a16="http://schemas.microsoft.com/office/drawing/2014/main" id="{38956916-0094-429E-8D36-2C421CBDEBE8}"/>
              </a:ext>
            </a:extLst>
          </p:cNvPr>
          <p:cNvSpPr>
            <a:spLocks noGrp="1"/>
          </p:cNvSpPr>
          <p:nvPr>
            <p:ph type="dt" sz="half" idx="10"/>
          </p:nvPr>
        </p:nvSpPr>
        <p:spPr>
          <a:xfrm>
            <a:off x="838199" y="6356350"/>
            <a:ext cx="10050379" cy="365125"/>
          </a:xfrm>
        </p:spPr>
        <p:txBody>
          <a:bodyPr/>
          <a:lstStyle/>
          <a:p>
            <a:r>
              <a:rPr lang="de-DE" dirty="0">
                <a:latin typeface="Raleway" pitchFamily="2" charset="0"/>
              </a:rPr>
              <a:t>ARS Tagung Insolvenzrecht 2021			</a:t>
            </a:r>
            <a:r>
              <a:rPr lang="de-DE" dirty="0"/>
              <a:t>					</a:t>
            </a:r>
          </a:p>
        </p:txBody>
      </p:sp>
    </p:spTree>
    <p:extLst>
      <p:ext uri="{BB962C8B-B14F-4D97-AF65-F5344CB8AC3E}">
        <p14:creationId xmlns:p14="http://schemas.microsoft.com/office/powerpoint/2010/main" val="40114325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0591DF3C-CF2B-4A5D-8340-9EE4E790C531}"/>
              </a:ext>
            </a:extLst>
          </p:cNvPr>
          <p:cNvSpPr>
            <a:spLocks noGrp="1"/>
          </p:cNvSpPr>
          <p:nvPr>
            <p:ph type="sldNum" sz="quarter" idx="12"/>
          </p:nvPr>
        </p:nvSpPr>
        <p:spPr/>
        <p:txBody>
          <a:bodyPr/>
          <a:lstStyle/>
          <a:p>
            <a:fld id="{9CFD1DE5-C93E-45E4-AC07-2CC528E52F79}" type="slidenum">
              <a:rPr lang="de-DE" smtClean="0">
                <a:latin typeface="Raleway" pitchFamily="2" charset="0"/>
              </a:rPr>
              <a:t>7</a:t>
            </a:fld>
            <a:endParaRPr lang="de-DE" dirty="0">
              <a:latin typeface="Raleway" pitchFamily="2" charset="0"/>
            </a:endParaRPr>
          </a:p>
        </p:txBody>
      </p:sp>
      <p:sp>
        <p:nvSpPr>
          <p:cNvPr id="5" name="Textfeld 4">
            <a:extLst>
              <a:ext uri="{FF2B5EF4-FFF2-40B4-BE49-F238E27FC236}">
                <a16:creationId xmlns:a16="http://schemas.microsoft.com/office/drawing/2014/main" id="{DF1B42D8-9496-4812-8EA8-BE81B4291385}"/>
              </a:ext>
            </a:extLst>
          </p:cNvPr>
          <p:cNvSpPr txBox="1"/>
          <p:nvPr/>
        </p:nvSpPr>
        <p:spPr>
          <a:xfrm>
            <a:off x="778159" y="899005"/>
            <a:ext cx="10635682" cy="707886"/>
          </a:xfrm>
          <a:prstGeom prst="rect">
            <a:avLst/>
          </a:prstGeom>
          <a:noFill/>
        </p:spPr>
        <p:txBody>
          <a:bodyPr wrap="square" rtlCol="0">
            <a:spAutoFit/>
          </a:bodyPr>
          <a:lstStyle/>
          <a:p>
            <a:r>
              <a:rPr lang="de-DE" sz="4000" b="1" dirty="0">
                <a:solidFill>
                  <a:srgbClr val="00A56D"/>
                </a:solidFill>
                <a:latin typeface="Raleway" pitchFamily="2" charset="0"/>
              </a:rPr>
              <a:t>Einleitungsvoraussetzungen</a:t>
            </a:r>
          </a:p>
        </p:txBody>
      </p:sp>
      <p:sp>
        <p:nvSpPr>
          <p:cNvPr id="7" name="Textfeld 6">
            <a:extLst>
              <a:ext uri="{FF2B5EF4-FFF2-40B4-BE49-F238E27FC236}">
                <a16:creationId xmlns:a16="http://schemas.microsoft.com/office/drawing/2014/main" id="{805BD0B9-715B-4C27-9429-309C36DEFC3E}"/>
              </a:ext>
            </a:extLst>
          </p:cNvPr>
          <p:cNvSpPr txBox="1"/>
          <p:nvPr/>
        </p:nvSpPr>
        <p:spPr>
          <a:xfrm>
            <a:off x="838199" y="1714330"/>
            <a:ext cx="11035563" cy="3662541"/>
          </a:xfrm>
          <a:prstGeom prst="rect">
            <a:avLst/>
          </a:prstGeom>
          <a:noFill/>
        </p:spPr>
        <p:txBody>
          <a:bodyPr wrap="square" rtlCol="0">
            <a:spAutoFit/>
          </a:bodyPr>
          <a:lstStyle/>
          <a:p>
            <a:pPr marL="342900" indent="-342900" algn="just">
              <a:buClr>
                <a:srgbClr val="00A56D"/>
              </a:buClr>
              <a:buFont typeface="Arial" panose="020B0604020202020204" pitchFamily="34" charset="0"/>
              <a:buChar char="•"/>
            </a:pPr>
            <a:r>
              <a:rPr lang="de-DE" sz="1600" b="1" dirty="0">
                <a:latin typeface="Raleway" pitchFamily="2" charset="0"/>
              </a:rPr>
              <a:t>Insolvenzverfahren (Fortsetzung)</a:t>
            </a:r>
          </a:p>
          <a:p>
            <a:pPr marL="800100" lvl="1" indent="-342900" algn="just">
              <a:spcBef>
                <a:spcPts val="600"/>
              </a:spcBef>
              <a:buClr>
                <a:srgbClr val="00A56D"/>
              </a:buClr>
              <a:buFont typeface="Symbol" panose="05050102010706020507" pitchFamily="18" charset="2"/>
              <a:buChar char="-"/>
            </a:pPr>
            <a:r>
              <a:rPr lang="de-DE" sz="1600" b="1" dirty="0">
                <a:latin typeface="Raleway" pitchFamily="2" charset="0"/>
              </a:rPr>
              <a:t>Drohende Zahlungsunfähigkeit </a:t>
            </a:r>
          </a:p>
          <a:p>
            <a:pPr marL="1257300" lvl="2" indent="-342900" algn="just">
              <a:buClr>
                <a:srgbClr val="00A56D"/>
              </a:buClr>
              <a:buFont typeface="Wingdings" panose="05000000000000000000" pitchFamily="2" charset="2"/>
              <a:buChar char="Ø"/>
            </a:pPr>
            <a:r>
              <a:rPr lang="de-DE" sz="1600" dirty="0">
                <a:latin typeface="Raleway" pitchFamily="2" charset="0"/>
              </a:rPr>
              <a:t>keine Insolvenzantragspflicht (nur Recht auf Sanierungsverfahren &gt; § 167 Abs 2 IO)</a:t>
            </a:r>
          </a:p>
          <a:p>
            <a:pPr marL="1714500" lvl="3" indent="-342900" algn="just">
              <a:buClr>
                <a:srgbClr val="00A56D"/>
              </a:buClr>
              <a:buFont typeface="Wingdings" panose="05000000000000000000" pitchFamily="2" charset="2"/>
              <a:buChar char="ü"/>
            </a:pPr>
            <a:r>
              <a:rPr lang="de-DE" sz="1600" dirty="0">
                <a:latin typeface="Raleway" pitchFamily="2" charset="0"/>
              </a:rPr>
              <a:t>Kein Lauf der 60-Tages-Frist </a:t>
            </a:r>
          </a:p>
          <a:p>
            <a:pPr marL="1714500" lvl="3" indent="-342900" algn="just">
              <a:buClr>
                <a:srgbClr val="00A56D"/>
              </a:buClr>
              <a:buFont typeface="Wingdings" panose="05000000000000000000" pitchFamily="2" charset="2"/>
              <a:buChar char="ü"/>
            </a:pPr>
            <a:r>
              <a:rPr lang="de-DE" sz="1600" dirty="0">
                <a:latin typeface="Raleway" pitchFamily="2" charset="0"/>
              </a:rPr>
              <a:t>Grundsatz der Gläubigergleichbehandlung gilt (noch) nicht</a:t>
            </a:r>
          </a:p>
          <a:p>
            <a:pPr marL="1714500" lvl="3" indent="-342900" algn="just">
              <a:buClr>
                <a:srgbClr val="00A56D"/>
              </a:buClr>
              <a:buFont typeface="Wingdings" panose="05000000000000000000" pitchFamily="2" charset="2"/>
              <a:buChar char="ü"/>
            </a:pPr>
            <a:r>
              <a:rPr lang="de-DE" sz="1600" dirty="0">
                <a:latin typeface="Raleway" pitchFamily="2" charset="0"/>
              </a:rPr>
              <a:t>Keine Insolvenzgestion</a:t>
            </a:r>
          </a:p>
          <a:p>
            <a:pPr marL="1257300" lvl="2" indent="-342900" algn="just">
              <a:buClr>
                <a:srgbClr val="00A56D"/>
              </a:buClr>
              <a:buFont typeface="Wingdings" panose="05000000000000000000" pitchFamily="2" charset="2"/>
              <a:buChar char="Ø"/>
            </a:pPr>
            <a:r>
              <a:rPr lang="de-DE" sz="1600" dirty="0">
                <a:latin typeface="Raleway" pitchFamily="2" charset="0"/>
              </a:rPr>
              <a:t>Prognose &gt;&gt; Liquiditätsplanung erforderlich </a:t>
            </a:r>
          </a:p>
          <a:p>
            <a:pPr marL="1714500" lvl="3" indent="-342900" algn="just">
              <a:buClr>
                <a:srgbClr val="00A56D"/>
              </a:buClr>
              <a:buFont typeface="Wingdings" panose="05000000000000000000" pitchFamily="2" charset="2"/>
              <a:buChar char="ü"/>
            </a:pPr>
            <a:r>
              <a:rPr lang="de-DE" sz="1600" dirty="0">
                <a:latin typeface="Raleway" pitchFamily="2" charset="0"/>
              </a:rPr>
              <a:t>Parallele zur Primärprognose in der FBP, daher Prognosezeitraum von </a:t>
            </a:r>
            <a:r>
              <a:rPr lang="de-DE" sz="1600" b="1" dirty="0">
                <a:latin typeface="Raleway" pitchFamily="2" charset="0"/>
              </a:rPr>
              <a:t>zumindest 12 Monaten</a:t>
            </a:r>
          </a:p>
          <a:p>
            <a:pPr marL="1714500" lvl="3" indent="-342900" algn="just">
              <a:buClr>
                <a:srgbClr val="00A56D"/>
              </a:buClr>
              <a:buFont typeface="Wingdings" panose="05000000000000000000" pitchFamily="2" charset="2"/>
              <a:buChar char="Ø"/>
            </a:pPr>
            <a:r>
              <a:rPr lang="de-DE" sz="1600" dirty="0">
                <a:latin typeface="Raleway" pitchFamily="2" charset="0"/>
              </a:rPr>
              <a:t>Zahlungsunfähigkeit droht, „</a:t>
            </a:r>
            <a:r>
              <a:rPr lang="de-DE" sz="1600" i="1" dirty="0">
                <a:latin typeface="Raleway" pitchFamily="2" charset="0"/>
              </a:rPr>
              <a:t>falls sich aus einer Liquiditätsplanung ergibt, dass </a:t>
            </a:r>
            <a:r>
              <a:rPr lang="de-DE" sz="1600" dirty="0">
                <a:latin typeface="Raleway" pitchFamily="2" charset="0"/>
              </a:rPr>
              <a:t>[mit überwiegender Wahrscheinlichkeit] </a:t>
            </a:r>
            <a:r>
              <a:rPr lang="de-DE" sz="1600" i="1" dirty="0">
                <a:latin typeface="Raleway" pitchFamily="2" charset="0"/>
              </a:rPr>
              <a:t>nicht alle fälligen Verbindlichkeiten innerhalb der nächsten zwölf Monate bezahlt werden können</a:t>
            </a:r>
            <a:r>
              <a:rPr lang="de-DE" sz="1600" dirty="0">
                <a:latin typeface="Raleway" pitchFamily="2" charset="0"/>
              </a:rPr>
              <a:t>.“ (</a:t>
            </a:r>
            <a:r>
              <a:rPr lang="de-DE" sz="1600" i="1" dirty="0">
                <a:latin typeface="Raleway" pitchFamily="2" charset="0"/>
              </a:rPr>
              <a:t>Lentsch</a:t>
            </a:r>
            <a:r>
              <a:rPr lang="de-DE" sz="1600" dirty="0">
                <a:latin typeface="Raleway" pitchFamily="2" charset="0"/>
              </a:rPr>
              <a:t> in KLS, § 167 Rz 15)</a:t>
            </a:r>
          </a:p>
          <a:p>
            <a:pPr marL="1714500" lvl="3" indent="-342900" algn="just">
              <a:buClr>
                <a:srgbClr val="00A56D"/>
              </a:buClr>
              <a:buFont typeface="Wingdings" panose="05000000000000000000" pitchFamily="2" charset="2"/>
              <a:buChar char="Ø"/>
            </a:pPr>
            <a:r>
              <a:rPr lang="de-DE" sz="1600" dirty="0">
                <a:latin typeface="Raleway" pitchFamily="2" charset="0"/>
              </a:rPr>
              <a:t>strenger § 18 Abs 2 dInsO: 24 Monate</a:t>
            </a:r>
          </a:p>
          <a:p>
            <a:pPr lvl="3" algn="just">
              <a:buClr>
                <a:srgbClr val="00A56D"/>
              </a:buClr>
            </a:pPr>
            <a:endParaRPr lang="de-DE" sz="1600" dirty="0">
              <a:latin typeface="Raleway" pitchFamily="2" charset="0"/>
            </a:endParaRPr>
          </a:p>
          <a:p>
            <a:pPr lvl="2" algn="just">
              <a:buClr>
                <a:srgbClr val="00A56D"/>
              </a:buClr>
            </a:pPr>
            <a:endParaRPr lang="de-DE" sz="1400" dirty="0">
              <a:latin typeface="Raleway" pitchFamily="2" charset="0"/>
            </a:endParaRPr>
          </a:p>
        </p:txBody>
      </p:sp>
      <p:sp>
        <p:nvSpPr>
          <p:cNvPr id="9" name="Datumsplatzhalter 2">
            <a:extLst>
              <a:ext uri="{FF2B5EF4-FFF2-40B4-BE49-F238E27FC236}">
                <a16:creationId xmlns:a16="http://schemas.microsoft.com/office/drawing/2014/main" id="{38956916-0094-429E-8D36-2C421CBDEBE8}"/>
              </a:ext>
            </a:extLst>
          </p:cNvPr>
          <p:cNvSpPr>
            <a:spLocks noGrp="1"/>
          </p:cNvSpPr>
          <p:nvPr>
            <p:ph type="dt" sz="half" idx="10"/>
          </p:nvPr>
        </p:nvSpPr>
        <p:spPr>
          <a:xfrm>
            <a:off x="838199" y="6356350"/>
            <a:ext cx="10050379" cy="365125"/>
          </a:xfrm>
        </p:spPr>
        <p:txBody>
          <a:bodyPr/>
          <a:lstStyle/>
          <a:p>
            <a:r>
              <a:rPr lang="de-DE" dirty="0">
                <a:latin typeface="Raleway" pitchFamily="2" charset="0"/>
              </a:rPr>
              <a:t>ARS Tagung Insolvenzrecht 2021			</a:t>
            </a:r>
            <a:r>
              <a:rPr lang="de-DE" dirty="0"/>
              <a:t>					</a:t>
            </a:r>
          </a:p>
        </p:txBody>
      </p:sp>
    </p:spTree>
    <p:extLst>
      <p:ext uri="{BB962C8B-B14F-4D97-AF65-F5344CB8AC3E}">
        <p14:creationId xmlns:p14="http://schemas.microsoft.com/office/powerpoint/2010/main" val="34583834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0591DF3C-CF2B-4A5D-8340-9EE4E790C531}"/>
              </a:ext>
            </a:extLst>
          </p:cNvPr>
          <p:cNvSpPr>
            <a:spLocks noGrp="1"/>
          </p:cNvSpPr>
          <p:nvPr>
            <p:ph type="sldNum" sz="quarter" idx="12"/>
          </p:nvPr>
        </p:nvSpPr>
        <p:spPr/>
        <p:txBody>
          <a:bodyPr/>
          <a:lstStyle/>
          <a:p>
            <a:fld id="{9CFD1DE5-C93E-45E4-AC07-2CC528E52F79}" type="slidenum">
              <a:rPr lang="de-DE" smtClean="0">
                <a:latin typeface="Raleway" pitchFamily="2" charset="0"/>
              </a:rPr>
              <a:t>8</a:t>
            </a:fld>
            <a:endParaRPr lang="de-DE" dirty="0">
              <a:latin typeface="Raleway" pitchFamily="2" charset="0"/>
            </a:endParaRPr>
          </a:p>
        </p:txBody>
      </p:sp>
      <p:sp>
        <p:nvSpPr>
          <p:cNvPr id="5" name="Textfeld 4">
            <a:extLst>
              <a:ext uri="{FF2B5EF4-FFF2-40B4-BE49-F238E27FC236}">
                <a16:creationId xmlns:a16="http://schemas.microsoft.com/office/drawing/2014/main" id="{DF1B42D8-9496-4812-8EA8-BE81B4291385}"/>
              </a:ext>
            </a:extLst>
          </p:cNvPr>
          <p:cNvSpPr txBox="1"/>
          <p:nvPr/>
        </p:nvSpPr>
        <p:spPr>
          <a:xfrm>
            <a:off x="788973" y="894959"/>
            <a:ext cx="10635682" cy="707886"/>
          </a:xfrm>
          <a:prstGeom prst="rect">
            <a:avLst/>
          </a:prstGeom>
          <a:noFill/>
        </p:spPr>
        <p:txBody>
          <a:bodyPr wrap="square" rtlCol="0">
            <a:spAutoFit/>
          </a:bodyPr>
          <a:lstStyle/>
          <a:p>
            <a:r>
              <a:rPr lang="de-DE" sz="4000" b="1" dirty="0">
                <a:solidFill>
                  <a:srgbClr val="00A56D"/>
                </a:solidFill>
                <a:latin typeface="Raleway" pitchFamily="2" charset="0"/>
              </a:rPr>
              <a:t>Einleitungsvoraussetzungen</a:t>
            </a:r>
          </a:p>
        </p:txBody>
      </p:sp>
      <p:sp>
        <p:nvSpPr>
          <p:cNvPr id="7" name="Textfeld 6">
            <a:extLst>
              <a:ext uri="{FF2B5EF4-FFF2-40B4-BE49-F238E27FC236}">
                <a16:creationId xmlns:a16="http://schemas.microsoft.com/office/drawing/2014/main" id="{805BD0B9-715B-4C27-9429-309C36DEFC3E}"/>
              </a:ext>
            </a:extLst>
          </p:cNvPr>
          <p:cNvSpPr txBox="1"/>
          <p:nvPr/>
        </p:nvSpPr>
        <p:spPr>
          <a:xfrm>
            <a:off x="838199" y="1721062"/>
            <a:ext cx="11162963" cy="4816703"/>
          </a:xfrm>
          <a:prstGeom prst="rect">
            <a:avLst/>
          </a:prstGeom>
          <a:noFill/>
        </p:spPr>
        <p:txBody>
          <a:bodyPr wrap="square" rtlCol="0">
            <a:spAutoFit/>
          </a:bodyPr>
          <a:lstStyle/>
          <a:p>
            <a:pPr marL="342900" indent="-342900" algn="just">
              <a:buClr>
                <a:srgbClr val="00A56D"/>
              </a:buClr>
              <a:buFont typeface="Arial" panose="020B0604020202020204" pitchFamily="34" charset="0"/>
              <a:buChar char="•"/>
            </a:pPr>
            <a:r>
              <a:rPr lang="de-DE" sz="1600" b="1" dirty="0">
                <a:latin typeface="Raleway" pitchFamily="2" charset="0"/>
              </a:rPr>
              <a:t>Restrukturierungsverfahren</a:t>
            </a:r>
          </a:p>
          <a:p>
            <a:pPr marL="800100" lvl="1" indent="-342900" algn="just">
              <a:spcBef>
                <a:spcPts val="600"/>
              </a:spcBef>
              <a:buClr>
                <a:srgbClr val="00A56D"/>
              </a:buClr>
              <a:buFont typeface="Symbol" panose="05050102010706020507" pitchFamily="18" charset="2"/>
              <a:buChar char="-"/>
            </a:pPr>
            <a:r>
              <a:rPr lang="de-DE" sz="1600" b="1" dirty="0">
                <a:latin typeface="Raleway" pitchFamily="2" charset="0"/>
              </a:rPr>
              <a:t>Wahrscheinliche Insolvenz </a:t>
            </a:r>
          </a:p>
          <a:p>
            <a:pPr marL="1257300" lvl="2" indent="-342900" algn="just">
              <a:buClr>
                <a:srgbClr val="00A56D"/>
              </a:buClr>
              <a:buFont typeface="Wingdings" panose="05000000000000000000" pitchFamily="2" charset="2"/>
              <a:buChar char="Ø"/>
            </a:pPr>
            <a:r>
              <a:rPr lang="de-DE" sz="1600" dirty="0">
                <a:latin typeface="Raleway" pitchFamily="2" charset="0"/>
              </a:rPr>
              <a:t>§ 6 Abs 2 ReO: „</a:t>
            </a:r>
            <a:r>
              <a:rPr lang="de-DE" sz="1600" i="1" dirty="0">
                <a:latin typeface="Raleway" pitchFamily="2" charset="0"/>
              </a:rPr>
              <a:t>Wahrscheinliche Insolvenz liegt vor, wenn der Bestand des Schuldners ohne Restrukturierung gefährdet wäre, insb bei drohender Zahlungsunfähigkeit […]</a:t>
            </a:r>
            <a:r>
              <a:rPr lang="de-DE" sz="1600" dirty="0">
                <a:latin typeface="Raleway" pitchFamily="2" charset="0"/>
              </a:rPr>
              <a:t>“</a:t>
            </a:r>
          </a:p>
          <a:p>
            <a:pPr marL="1257300" lvl="2" indent="-342900" algn="just">
              <a:buClr>
                <a:srgbClr val="00A56D"/>
              </a:buClr>
              <a:buFont typeface="Wingdings" panose="05000000000000000000" pitchFamily="2" charset="2"/>
              <a:buChar char="Ø"/>
            </a:pPr>
            <a:r>
              <a:rPr lang="de-DE" sz="1600" dirty="0">
                <a:latin typeface="Raleway" pitchFamily="2" charset="0"/>
              </a:rPr>
              <a:t>Anknüpfung an Bestandgefährdung iSd § 273 Abs 2 UGB (ErläutRV) </a:t>
            </a:r>
          </a:p>
          <a:p>
            <a:pPr marL="1714500" lvl="3" indent="-342900" algn="just">
              <a:buClr>
                <a:srgbClr val="00A56D"/>
              </a:buClr>
              <a:buFont typeface="Wingdings" panose="05000000000000000000" pitchFamily="2" charset="2"/>
              <a:buChar char="ü"/>
            </a:pPr>
            <a:r>
              <a:rPr lang="de-DE" sz="1600" dirty="0">
                <a:latin typeface="Raleway" pitchFamily="2" charset="0"/>
              </a:rPr>
              <a:t>Bestandgefährdung liegt demnach vor, „</a:t>
            </a:r>
            <a:r>
              <a:rPr lang="de-DE" sz="1600" i="1" dirty="0">
                <a:latin typeface="Raleway" pitchFamily="2" charset="0"/>
              </a:rPr>
              <a:t>wenn </a:t>
            </a:r>
            <a:r>
              <a:rPr lang="de-DE" sz="1600" i="1" u="sng" dirty="0">
                <a:latin typeface="Raleway" pitchFamily="2" charset="0"/>
              </a:rPr>
              <a:t>ernsthaft</a:t>
            </a:r>
            <a:r>
              <a:rPr lang="de-DE" sz="1600" i="1" dirty="0">
                <a:latin typeface="Raleway" pitchFamily="2" charset="0"/>
              </a:rPr>
              <a:t> damit zu rechnen ist, dass der Geschäftsbetrieb in absehbarer Zeit nicht mehr fortgeführt werden kann</a:t>
            </a:r>
            <a:r>
              <a:rPr lang="de-DE" sz="1600" dirty="0">
                <a:latin typeface="Raleway" pitchFamily="2" charset="0"/>
              </a:rPr>
              <a:t>“ (</a:t>
            </a:r>
            <a:r>
              <a:rPr lang="de-DE" sz="1600" i="1" dirty="0">
                <a:latin typeface="Raleway" pitchFamily="2" charset="0"/>
              </a:rPr>
              <a:t>Pucher</a:t>
            </a:r>
            <a:r>
              <a:rPr lang="de-DE" sz="1600" dirty="0">
                <a:latin typeface="Raleway" pitchFamily="2" charset="0"/>
              </a:rPr>
              <a:t> in </a:t>
            </a:r>
            <a:r>
              <a:rPr lang="de-DE" sz="1600" i="1" dirty="0">
                <a:latin typeface="Raleway" pitchFamily="2" charset="0"/>
              </a:rPr>
              <a:t>Mandl/Bertl</a:t>
            </a:r>
            <a:r>
              <a:rPr lang="de-DE" sz="1600" dirty="0">
                <a:latin typeface="Raleway" pitchFamily="2" charset="0"/>
              </a:rPr>
              <a:t>, Handbuch zum Rechnungslegungsgesetz § 273 UGB Rz 75)</a:t>
            </a:r>
          </a:p>
          <a:p>
            <a:pPr marL="1714500" lvl="3" indent="-342900" algn="just">
              <a:buClr>
                <a:srgbClr val="00A56D"/>
              </a:buClr>
              <a:buFont typeface="Wingdings" panose="05000000000000000000" pitchFamily="2" charset="2"/>
              <a:buChar char="ü"/>
            </a:pPr>
            <a:r>
              <a:rPr lang="de-DE" sz="1600" dirty="0">
                <a:latin typeface="Raleway" pitchFamily="2" charset="0"/>
              </a:rPr>
              <a:t>Indizien: </a:t>
            </a:r>
          </a:p>
          <a:p>
            <a:pPr marL="2171700" lvl="4" indent="-342900" algn="just">
              <a:buClr>
                <a:srgbClr val="00A56D"/>
              </a:buClr>
              <a:buFont typeface="Courier New" panose="02070309020205020404" pitchFamily="49" charset="0"/>
              <a:buChar char="o"/>
            </a:pPr>
            <a:r>
              <a:rPr lang="de-DE" sz="1600" dirty="0">
                <a:latin typeface="Raleway" pitchFamily="2" charset="0"/>
              </a:rPr>
              <a:t>Drohender Fremdkapitalentzug</a:t>
            </a:r>
          </a:p>
          <a:p>
            <a:pPr marL="2171700" lvl="4" indent="-342900" algn="just">
              <a:buClr>
                <a:srgbClr val="00A56D"/>
              </a:buClr>
              <a:buFont typeface="Courier New" panose="02070309020205020404" pitchFamily="49" charset="0"/>
              <a:buChar char="o"/>
            </a:pPr>
            <a:r>
              <a:rPr lang="de-DE" sz="1600" dirty="0">
                <a:latin typeface="Raleway" pitchFamily="2" charset="0"/>
              </a:rPr>
              <a:t>Verlust des halben Nennkapitals</a:t>
            </a:r>
          </a:p>
          <a:p>
            <a:pPr marL="2171700" lvl="4" indent="-342900" algn="just">
              <a:buClr>
                <a:srgbClr val="00A56D"/>
              </a:buClr>
              <a:buFont typeface="Courier New" panose="02070309020205020404" pitchFamily="49" charset="0"/>
              <a:buChar char="o"/>
            </a:pPr>
            <a:r>
              <a:rPr lang="de-DE" sz="1600" dirty="0">
                <a:latin typeface="Raleway" pitchFamily="2" charset="0"/>
              </a:rPr>
              <a:t>existenzbedrohende Haftungsrisken</a:t>
            </a:r>
          </a:p>
          <a:p>
            <a:pPr marL="2171700" lvl="4" indent="-342900" algn="just">
              <a:buClr>
                <a:srgbClr val="00A56D"/>
              </a:buClr>
              <a:buFont typeface="Courier New" panose="02070309020205020404" pitchFamily="49" charset="0"/>
              <a:buChar char="o"/>
            </a:pPr>
            <a:r>
              <a:rPr lang="de-DE" sz="1600" u="sng" dirty="0">
                <a:latin typeface="Raleway" pitchFamily="2" charset="0"/>
              </a:rPr>
              <a:t>insb</a:t>
            </a:r>
            <a:r>
              <a:rPr lang="de-DE" sz="1600" dirty="0">
                <a:latin typeface="Raleway" pitchFamily="2" charset="0"/>
              </a:rPr>
              <a:t> drohender Zahlungsunfähigkeit</a:t>
            </a:r>
          </a:p>
          <a:p>
            <a:pPr marL="1257300" lvl="2" indent="-342900" algn="just">
              <a:buClr>
                <a:srgbClr val="00A56D"/>
              </a:buClr>
              <a:buFont typeface="Wingdings" panose="05000000000000000000" pitchFamily="2" charset="2"/>
              <a:buChar char="Ø"/>
            </a:pPr>
            <a:r>
              <a:rPr lang="de-DE" sz="1600" dirty="0">
                <a:latin typeface="Raleway" pitchFamily="2" charset="0"/>
              </a:rPr>
              <a:t>Vermutung der wahrscheinlichen Insolvenz bei Vorliegen der URG-Kennzahlen (widerlegbar!)</a:t>
            </a:r>
          </a:p>
          <a:p>
            <a:pPr marL="1257300" lvl="2" indent="-342900" algn="just">
              <a:buClr>
                <a:srgbClr val="00A56D"/>
              </a:buClr>
              <a:buFont typeface="Wingdings" panose="05000000000000000000" pitchFamily="2" charset="2"/>
              <a:buChar char="Ø"/>
            </a:pPr>
            <a:r>
              <a:rPr lang="de-DE" sz="1600" b="1" dirty="0">
                <a:latin typeface="Raleway" pitchFamily="2" charset="0"/>
              </a:rPr>
              <a:t>Eingeschränkte Prüfpflicht des Restrukturierungsgerichts</a:t>
            </a:r>
          </a:p>
          <a:p>
            <a:pPr marL="1714500" lvl="3" indent="-342900" algn="just">
              <a:buClr>
                <a:srgbClr val="00A56D"/>
              </a:buClr>
              <a:buFont typeface="Wingdings" panose="05000000000000000000" pitchFamily="2" charset="2"/>
              <a:buChar char="ü"/>
            </a:pPr>
            <a:r>
              <a:rPr lang="de-DE" sz="1600" dirty="0">
                <a:latin typeface="Raleway" pitchFamily="2" charset="0"/>
              </a:rPr>
              <a:t>Wahrscheinliche Insolvenz muss in Antrag nur „</a:t>
            </a:r>
            <a:r>
              <a:rPr lang="de-DE" sz="1600" i="1" dirty="0">
                <a:latin typeface="Raleway" pitchFamily="2" charset="0"/>
              </a:rPr>
              <a:t>dargelegt</a:t>
            </a:r>
            <a:r>
              <a:rPr lang="de-DE" sz="1600" dirty="0">
                <a:latin typeface="Raleway" pitchFamily="2" charset="0"/>
              </a:rPr>
              <a:t>“ werden ( § 7 Abs 1 ReO)</a:t>
            </a:r>
          </a:p>
          <a:p>
            <a:pPr marL="1714500" lvl="3" indent="-342900" algn="just">
              <a:buClr>
                <a:srgbClr val="00A56D"/>
              </a:buClr>
              <a:buFont typeface="Wingdings" panose="05000000000000000000" pitchFamily="2" charset="2"/>
              <a:buChar char="ü"/>
            </a:pPr>
            <a:r>
              <a:rPr lang="de-DE" sz="1600" dirty="0">
                <a:latin typeface="Raleway" pitchFamily="2" charset="0"/>
              </a:rPr>
              <a:t>Zurück- bzw Abweisung des Antrags nur bei Missbrauch (i.e. offenbares Nichtvorliegen einer wahrscheinlichen Insolvenz)</a:t>
            </a:r>
          </a:p>
          <a:p>
            <a:pPr lvl="3" algn="just">
              <a:buClr>
                <a:srgbClr val="00A56D"/>
              </a:buClr>
            </a:pPr>
            <a:endParaRPr lang="de-DE" sz="1400" dirty="0">
              <a:latin typeface="Raleway" pitchFamily="2" charset="0"/>
            </a:endParaRPr>
          </a:p>
        </p:txBody>
      </p:sp>
      <p:sp>
        <p:nvSpPr>
          <p:cNvPr id="9" name="Datumsplatzhalter 2">
            <a:extLst>
              <a:ext uri="{FF2B5EF4-FFF2-40B4-BE49-F238E27FC236}">
                <a16:creationId xmlns:a16="http://schemas.microsoft.com/office/drawing/2014/main" id="{38956916-0094-429E-8D36-2C421CBDEBE8}"/>
              </a:ext>
            </a:extLst>
          </p:cNvPr>
          <p:cNvSpPr>
            <a:spLocks noGrp="1"/>
          </p:cNvSpPr>
          <p:nvPr>
            <p:ph type="dt" sz="half" idx="10"/>
          </p:nvPr>
        </p:nvSpPr>
        <p:spPr>
          <a:xfrm>
            <a:off x="838199" y="6356350"/>
            <a:ext cx="10050379" cy="365125"/>
          </a:xfrm>
        </p:spPr>
        <p:txBody>
          <a:bodyPr/>
          <a:lstStyle/>
          <a:p>
            <a:r>
              <a:rPr lang="de-DE" dirty="0">
                <a:latin typeface="Raleway" pitchFamily="2" charset="0"/>
              </a:rPr>
              <a:t>ARS Tagung Insolvenzrecht 2021			</a:t>
            </a:r>
            <a:r>
              <a:rPr lang="de-DE" dirty="0"/>
              <a:t>					</a:t>
            </a:r>
          </a:p>
        </p:txBody>
      </p:sp>
    </p:spTree>
    <p:extLst>
      <p:ext uri="{BB962C8B-B14F-4D97-AF65-F5344CB8AC3E}">
        <p14:creationId xmlns:p14="http://schemas.microsoft.com/office/powerpoint/2010/main" val="6943210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0591DF3C-CF2B-4A5D-8340-9EE4E790C531}"/>
              </a:ext>
            </a:extLst>
          </p:cNvPr>
          <p:cNvSpPr>
            <a:spLocks noGrp="1"/>
          </p:cNvSpPr>
          <p:nvPr>
            <p:ph type="sldNum" sz="quarter" idx="12"/>
          </p:nvPr>
        </p:nvSpPr>
        <p:spPr/>
        <p:txBody>
          <a:bodyPr/>
          <a:lstStyle/>
          <a:p>
            <a:fld id="{9CFD1DE5-C93E-45E4-AC07-2CC528E52F79}" type="slidenum">
              <a:rPr lang="de-DE" smtClean="0">
                <a:latin typeface="Raleway" pitchFamily="2" charset="0"/>
              </a:rPr>
              <a:t>9</a:t>
            </a:fld>
            <a:endParaRPr lang="de-DE" dirty="0">
              <a:latin typeface="Raleway" pitchFamily="2" charset="0"/>
            </a:endParaRPr>
          </a:p>
        </p:txBody>
      </p:sp>
      <p:sp>
        <p:nvSpPr>
          <p:cNvPr id="5" name="Textfeld 4">
            <a:extLst>
              <a:ext uri="{FF2B5EF4-FFF2-40B4-BE49-F238E27FC236}">
                <a16:creationId xmlns:a16="http://schemas.microsoft.com/office/drawing/2014/main" id="{DF1B42D8-9496-4812-8EA8-BE81B4291385}"/>
              </a:ext>
            </a:extLst>
          </p:cNvPr>
          <p:cNvSpPr txBox="1"/>
          <p:nvPr/>
        </p:nvSpPr>
        <p:spPr>
          <a:xfrm>
            <a:off x="778159" y="874729"/>
            <a:ext cx="10635682" cy="707886"/>
          </a:xfrm>
          <a:prstGeom prst="rect">
            <a:avLst/>
          </a:prstGeom>
          <a:noFill/>
        </p:spPr>
        <p:txBody>
          <a:bodyPr wrap="square" rtlCol="0">
            <a:spAutoFit/>
          </a:bodyPr>
          <a:lstStyle/>
          <a:p>
            <a:r>
              <a:rPr lang="de-DE" sz="4000" b="1" dirty="0">
                <a:solidFill>
                  <a:srgbClr val="00A56D"/>
                </a:solidFill>
                <a:latin typeface="Raleway" pitchFamily="2" charset="0"/>
              </a:rPr>
              <a:t>Einleitungsvoraussetzungen</a:t>
            </a:r>
          </a:p>
        </p:txBody>
      </p:sp>
      <p:sp>
        <p:nvSpPr>
          <p:cNvPr id="7" name="Textfeld 6">
            <a:extLst>
              <a:ext uri="{FF2B5EF4-FFF2-40B4-BE49-F238E27FC236}">
                <a16:creationId xmlns:a16="http://schemas.microsoft.com/office/drawing/2014/main" id="{805BD0B9-715B-4C27-9429-309C36DEFC3E}"/>
              </a:ext>
            </a:extLst>
          </p:cNvPr>
          <p:cNvSpPr txBox="1"/>
          <p:nvPr/>
        </p:nvSpPr>
        <p:spPr>
          <a:xfrm>
            <a:off x="838199" y="1748909"/>
            <a:ext cx="11035563" cy="5139869"/>
          </a:xfrm>
          <a:prstGeom prst="rect">
            <a:avLst/>
          </a:prstGeom>
          <a:noFill/>
        </p:spPr>
        <p:txBody>
          <a:bodyPr wrap="square" rtlCol="0">
            <a:spAutoFit/>
          </a:bodyPr>
          <a:lstStyle/>
          <a:p>
            <a:pPr marL="342900" indent="-342900">
              <a:buClr>
                <a:srgbClr val="00A56D"/>
              </a:buClr>
              <a:buFont typeface="Arial" panose="020B0604020202020204" pitchFamily="34" charset="0"/>
              <a:buChar char="•"/>
            </a:pPr>
            <a:r>
              <a:rPr lang="de-DE" sz="1600" b="1" dirty="0">
                <a:latin typeface="Raleway" pitchFamily="2" charset="0"/>
              </a:rPr>
              <a:t>Restrukturierungsverfahren (Fortsetzung)</a:t>
            </a:r>
          </a:p>
          <a:p>
            <a:pPr marL="800100" lvl="1" indent="-342900">
              <a:spcBef>
                <a:spcPts val="1200"/>
              </a:spcBef>
              <a:buClr>
                <a:srgbClr val="00A56D"/>
              </a:buClr>
              <a:buFont typeface="Symbol" panose="05050102010706020507" pitchFamily="18" charset="2"/>
              <a:buChar char="-"/>
            </a:pPr>
            <a:r>
              <a:rPr lang="de-DE" sz="1600" b="1" dirty="0">
                <a:latin typeface="Raleway" pitchFamily="2" charset="0"/>
              </a:rPr>
              <a:t>Bestandfähigkeit</a:t>
            </a:r>
          </a:p>
          <a:p>
            <a:pPr marL="1257300" lvl="2" indent="-342900" algn="just">
              <a:buClr>
                <a:srgbClr val="00A56D"/>
              </a:buClr>
              <a:buFont typeface="Wingdings" panose="05000000000000000000" pitchFamily="2" charset="2"/>
              <a:buChar char="Ø"/>
            </a:pPr>
            <a:r>
              <a:rPr lang="de-DE" sz="1600" dirty="0">
                <a:latin typeface="Raleway" pitchFamily="2" charset="0"/>
              </a:rPr>
              <a:t>Auslegung anhand der Rsp zum Begriff „</a:t>
            </a:r>
            <a:r>
              <a:rPr lang="de-DE" sz="1600" b="1" dirty="0">
                <a:latin typeface="Raleway" pitchFamily="2" charset="0"/>
              </a:rPr>
              <a:t>Lebensfähigkeit</a:t>
            </a:r>
            <a:r>
              <a:rPr lang="de-DE" sz="1600" dirty="0">
                <a:latin typeface="Raleway" pitchFamily="2" charset="0"/>
              </a:rPr>
              <a:t>“ (ErläutRV)</a:t>
            </a:r>
          </a:p>
          <a:p>
            <a:pPr marL="1714500" lvl="3" indent="-342900" algn="just">
              <a:buClr>
                <a:srgbClr val="00A56D"/>
              </a:buClr>
              <a:buFont typeface="Wingdings" panose="05000000000000000000" pitchFamily="2" charset="2"/>
              <a:buChar char="ü"/>
            </a:pPr>
            <a:r>
              <a:rPr lang="de-DE" sz="1600" dirty="0">
                <a:latin typeface="Raleway" pitchFamily="2" charset="0"/>
              </a:rPr>
              <a:t>„</a:t>
            </a:r>
            <a:r>
              <a:rPr lang="de-DE" sz="1600" i="1" dirty="0">
                <a:latin typeface="Raleway" pitchFamily="2" charset="0"/>
              </a:rPr>
              <a:t>Die Fortbestehensprognose wird […] dann als positiv zu beurteilen sein, wenn </a:t>
            </a:r>
            <a:r>
              <a:rPr lang="de-DE" sz="1600" dirty="0">
                <a:latin typeface="Raleway" pitchFamily="2" charset="0"/>
              </a:rPr>
              <a:t>[…]</a:t>
            </a:r>
            <a:r>
              <a:rPr lang="de-DE" sz="1600" i="1" dirty="0">
                <a:latin typeface="Raleway" pitchFamily="2" charset="0"/>
              </a:rPr>
              <a:t> die Lebensfähigkeit des Unternehmens unter Bedachtnahme auf eingeleitete Sanierungsmaßnahmen </a:t>
            </a:r>
            <a:r>
              <a:rPr lang="de-DE" sz="1600" dirty="0">
                <a:latin typeface="Raleway" pitchFamily="2" charset="0"/>
              </a:rPr>
              <a:t>[…]</a:t>
            </a:r>
            <a:r>
              <a:rPr lang="de-DE" sz="1600" i="1" dirty="0">
                <a:latin typeface="Raleway" pitchFamily="2" charset="0"/>
              </a:rPr>
              <a:t> mit zumindest überwiegender Wahrscheinlichkeit, gesichert ist.</a:t>
            </a:r>
            <a:r>
              <a:rPr lang="de-DE" sz="1600" dirty="0">
                <a:latin typeface="Raleway" pitchFamily="2" charset="0"/>
              </a:rPr>
              <a:t>“ (RIS-Justiz: RS0064989)</a:t>
            </a:r>
          </a:p>
          <a:p>
            <a:pPr marL="1257300" lvl="2" indent="-342900" algn="just">
              <a:buClr>
                <a:srgbClr val="00A56D"/>
              </a:buClr>
              <a:buFont typeface="Wingdings" panose="05000000000000000000" pitchFamily="2" charset="2"/>
              <a:buChar char="Ø"/>
            </a:pPr>
            <a:r>
              <a:rPr lang="de-DE" sz="1600" b="1" dirty="0">
                <a:latin typeface="Raleway" pitchFamily="2" charset="0"/>
              </a:rPr>
              <a:t>bedingt positive Fortbestehensprognose ist zwingender Bestandteil </a:t>
            </a:r>
            <a:r>
              <a:rPr lang="de-DE" sz="1600" dirty="0">
                <a:latin typeface="Raleway" pitchFamily="2" charset="0"/>
              </a:rPr>
              <a:t>des RP </a:t>
            </a:r>
          </a:p>
          <a:p>
            <a:pPr marL="1714500" lvl="3" indent="-342900" algn="just">
              <a:buClr>
                <a:srgbClr val="00A56D"/>
              </a:buClr>
              <a:buFont typeface="Wingdings" panose="05000000000000000000" pitchFamily="2" charset="2"/>
              <a:buChar char="ü"/>
            </a:pPr>
            <a:r>
              <a:rPr lang="de-DE" sz="1600" dirty="0">
                <a:latin typeface="Raleway" pitchFamily="2" charset="0"/>
              </a:rPr>
              <a:t>vgl § 27 Abs 2 Z 8 ReO: „</a:t>
            </a:r>
            <a:r>
              <a:rPr lang="de-DE" sz="1600" i="1" dirty="0">
                <a:latin typeface="Raleway" pitchFamily="2" charset="0"/>
              </a:rPr>
              <a:t>Darlegung der Gründe, aus denen der Restrukturierungsplan die Zahlungsunfähigkeit des Schuldners und den Eintritt der Überschuldung verhindern oder eine bereits eingetretene Überschuldung beseitigen und die </a:t>
            </a:r>
            <a:r>
              <a:rPr lang="de-DE" sz="1600" b="1" i="1" dirty="0">
                <a:latin typeface="Raleway" pitchFamily="2" charset="0"/>
              </a:rPr>
              <a:t>Bestandfähigkeit des Unternehmens gewährleisten </a:t>
            </a:r>
            <a:r>
              <a:rPr lang="de-DE" sz="1600" i="1" dirty="0">
                <a:latin typeface="Raleway" pitchFamily="2" charset="0"/>
              </a:rPr>
              <a:t>wird, in Form einer Fortbestehensprognose, die </a:t>
            </a:r>
            <a:r>
              <a:rPr lang="de-DE" sz="1600" b="1" i="1" dirty="0">
                <a:latin typeface="Raleway" pitchFamily="2" charset="0"/>
              </a:rPr>
              <a:t>von der Annahme und Bestätigung des Restrukturierungsplans abhängig sein kann </a:t>
            </a:r>
            <a:r>
              <a:rPr lang="de-DE" sz="1600" i="1" dirty="0">
                <a:latin typeface="Raleway" pitchFamily="2" charset="0"/>
              </a:rPr>
              <a:t>(</a:t>
            </a:r>
            <a:r>
              <a:rPr lang="de-DE" sz="1600" b="1" i="1" u="sng" dirty="0">
                <a:latin typeface="Raleway" pitchFamily="2" charset="0"/>
              </a:rPr>
              <a:t>bedingte Fortbestehensprognose</a:t>
            </a:r>
            <a:r>
              <a:rPr lang="de-DE" sz="1600" i="1" dirty="0">
                <a:latin typeface="Raleway" pitchFamily="2" charset="0"/>
              </a:rPr>
              <a:t>)“</a:t>
            </a:r>
          </a:p>
          <a:p>
            <a:pPr marL="1714500" lvl="3" indent="-342900" algn="just">
              <a:buClr>
                <a:srgbClr val="00A56D"/>
              </a:buClr>
              <a:buFont typeface="Wingdings" panose="05000000000000000000" pitchFamily="2" charset="2"/>
              <a:buChar char="ü"/>
            </a:pPr>
            <a:r>
              <a:rPr lang="de-DE" sz="1600" dirty="0">
                <a:latin typeface="Raleway" pitchFamily="2" charset="0"/>
              </a:rPr>
              <a:t>Überwiegende Wahrscheinlichkeit muss sich auch auf für Annahme und Bestätigung des RP beziehen </a:t>
            </a:r>
          </a:p>
          <a:p>
            <a:pPr marL="1257300" lvl="2" indent="-342900" algn="just">
              <a:buClr>
                <a:srgbClr val="00A56D"/>
              </a:buClr>
              <a:buFont typeface="Wingdings" panose="05000000000000000000" pitchFamily="2" charset="2"/>
              <a:buChar char="Ø"/>
            </a:pPr>
            <a:r>
              <a:rPr lang="de-DE" sz="1600" u="sng" dirty="0">
                <a:latin typeface="Raleway" pitchFamily="2" charset="0"/>
              </a:rPr>
              <a:t>Aber:</a:t>
            </a:r>
            <a:r>
              <a:rPr lang="de-DE" sz="1600" dirty="0">
                <a:latin typeface="Raleway" pitchFamily="2" charset="0"/>
              </a:rPr>
              <a:t> </a:t>
            </a:r>
            <a:r>
              <a:rPr lang="de-DE" sz="1600" b="1" dirty="0">
                <a:latin typeface="Raleway" pitchFamily="2" charset="0"/>
              </a:rPr>
              <a:t>neuerlich beschränkte Prüfpflicht des Restrukturierungsgerichts </a:t>
            </a:r>
            <a:r>
              <a:rPr lang="de-DE" sz="1600" dirty="0">
                <a:latin typeface="Raleway" pitchFamily="2" charset="0"/>
              </a:rPr>
              <a:t>im Einleitungsverfahrens </a:t>
            </a:r>
          </a:p>
          <a:p>
            <a:pPr marL="1714500" lvl="3" indent="-342900" algn="just">
              <a:buClr>
                <a:srgbClr val="00A56D"/>
              </a:buClr>
              <a:buFont typeface="Wingdings" panose="05000000000000000000" pitchFamily="2" charset="2"/>
              <a:buChar char="ü"/>
            </a:pPr>
            <a:r>
              <a:rPr lang="de-DE" sz="1600" dirty="0">
                <a:latin typeface="Raleway" pitchFamily="2" charset="0"/>
              </a:rPr>
              <a:t>Antrag ist nur bei offenbarer Untauglichkeit des RP bzw Restrukturierungskonzeptes unzulässig (§ 7 Abs 3 ReO) – zumindest abstrakte Eignung ist zu prüfen</a:t>
            </a:r>
          </a:p>
          <a:p>
            <a:pPr marL="1714500" lvl="3" indent="-342900" algn="just">
              <a:buClr>
                <a:srgbClr val="00A56D"/>
              </a:buClr>
              <a:buFont typeface="Wingdings" panose="05000000000000000000" pitchFamily="2" charset="2"/>
              <a:buChar char="ü"/>
            </a:pPr>
            <a:r>
              <a:rPr lang="de-DE" sz="1600" dirty="0">
                <a:latin typeface="Raleway" pitchFamily="2" charset="0"/>
              </a:rPr>
              <a:t>Plausibilitätsprüfung gemäß § 30 Abs 1 Z 2 ReO erst nach Einleitung (allenfalls durch einen RB)</a:t>
            </a:r>
          </a:p>
          <a:p>
            <a:pPr lvl="3" algn="just">
              <a:buClr>
                <a:srgbClr val="00A56D"/>
              </a:buClr>
            </a:pPr>
            <a:endParaRPr lang="de-DE" sz="1600" dirty="0">
              <a:latin typeface="Raleway" pitchFamily="2" charset="0"/>
            </a:endParaRPr>
          </a:p>
          <a:p>
            <a:pPr lvl="3" algn="just">
              <a:buClr>
                <a:srgbClr val="00A56D"/>
              </a:buClr>
            </a:pPr>
            <a:endParaRPr lang="de-DE" sz="1400" dirty="0">
              <a:latin typeface="Raleway" pitchFamily="2" charset="0"/>
            </a:endParaRPr>
          </a:p>
        </p:txBody>
      </p:sp>
      <p:sp>
        <p:nvSpPr>
          <p:cNvPr id="9" name="Datumsplatzhalter 2">
            <a:extLst>
              <a:ext uri="{FF2B5EF4-FFF2-40B4-BE49-F238E27FC236}">
                <a16:creationId xmlns:a16="http://schemas.microsoft.com/office/drawing/2014/main" id="{38956916-0094-429E-8D36-2C421CBDEBE8}"/>
              </a:ext>
            </a:extLst>
          </p:cNvPr>
          <p:cNvSpPr>
            <a:spLocks noGrp="1"/>
          </p:cNvSpPr>
          <p:nvPr>
            <p:ph type="dt" sz="half" idx="10"/>
          </p:nvPr>
        </p:nvSpPr>
        <p:spPr>
          <a:xfrm>
            <a:off x="838199" y="6356350"/>
            <a:ext cx="10050379" cy="365125"/>
          </a:xfrm>
        </p:spPr>
        <p:txBody>
          <a:bodyPr/>
          <a:lstStyle/>
          <a:p>
            <a:r>
              <a:rPr lang="de-DE" dirty="0">
                <a:latin typeface="Raleway" pitchFamily="2" charset="0"/>
              </a:rPr>
              <a:t>ARS Tagung Insolvenzrecht 2021			</a:t>
            </a:r>
            <a:r>
              <a:rPr lang="de-DE" dirty="0"/>
              <a:t>					</a:t>
            </a:r>
          </a:p>
        </p:txBody>
      </p:sp>
    </p:spTree>
    <p:extLst>
      <p:ext uri="{BB962C8B-B14F-4D97-AF65-F5344CB8AC3E}">
        <p14:creationId xmlns:p14="http://schemas.microsoft.com/office/powerpoint/2010/main" val="6968424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0591DF3C-CF2B-4A5D-8340-9EE4E790C531}"/>
              </a:ext>
            </a:extLst>
          </p:cNvPr>
          <p:cNvSpPr>
            <a:spLocks noGrp="1"/>
          </p:cNvSpPr>
          <p:nvPr>
            <p:ph type="sldNum" sz="quarter" idx="12"/>
          </p:nvPr>
        </p:nvSpPr>
        <p:spPr/>
        <p:txBody>
          <a:bodyPr/>
          <a:lstStyle/>
          <a:p>
            <a:fld id="{9CFD1DE5-C93E-45E4-AC07-2CC528E52F79}" type="slidenum">
              <a:rPr lang="de-DE" smtClean="0">
                <a:latin typeface="Raleway" pitchFamily="2" charset="0"/>
              </a:rPr>
              <a:t>10</a:t>
            </a:fld>
            <a:endParaRPr lang="de-DE" dirty="0">
              <a:latin typeface="Raleway" pitchFamily="2" charset="0"/>
            </a:endParaRPr>
          </a:p>
        </p:txBody>
      </p:sp>
      <p:sp>
        <p:nvSpPr>
          <p:cNvPr id="5" name="Textfeld 4">
            <a:extLst>
              <a:ext uri="{FF2B5EF4-FFF2-40B4-BE49-F238E27FC236}">
                <a16:creationId xmlns:a16="http://schemas.microsoft.com/office/drawing/2014/main" id="{DF1B42D8-9496-4812-8EA8-BE81B4291385}"/>
              </a:ext>
            </a:extLst>
          </p:cNvPr>
          <p:cNvSpPr txBox="1"/>
          <p:nvPr/>
        </p:nvSpPr>
        <p:spPr>
          <a:xfrm>
            <a:off x="788973" y="894959"/>
            <a:ext cx="10635682" cy="707886"/>
          </a:xfrm>
          <a:prstGeom prst="rect">
            <a:avLst/>
          </a:prstGeom>
          <a:noFill/>
        </p:spPr>
        <p:txBody>
          <a:bodyPr wrap="square" rtlCol="0">
            <a:spAutoFit/>
          </a:bodyPr>
          <a:lstStyle/>
          <a:p>
            <a:r>
              <a:rPr lang="de-DE" sz="4000" b="1" dirty="0">
                <a:solidFill>
                  <a:srgbClr val="00A56D"/>
                </a:solidFill>
                <a:latin typeface="Raleway" pitchFamily="2" charset="0"/>
              </a:rPr>
              <a:t>Einleitungsvoraussetzungen</a:t>
            </a:r>
          </a:p>
        </p:txBody>
      </p:sp>
      <p:sp>
        <p:nvSpPr>
          <p:cNvPr id="7" name="Textfeld 6">
            <a:extLst>
              <a:ext uri="{FF2B5EF4-FFF2-40B4-BE49-F238E27FC236}">
                <a16:creationId xmlns:a16="http://schemas.microsoft.com/office/drawing/2014/main" id="{805BD0B9-715B-4C27-9429-309C36DEFC3E}"/>
              </a:ext>
            </a:extLst>
          </p:cNvPr>
          <p:cNvSpPr txBox="1"/>
          <p:nvPr/>
        </p:nvSpPr>
        <p:spPr>
          <a:xfrm>
            <a:off x="838199" y="1721062"/>
            <a:ext cx="11162963" cy="4308872"/>
          </a:xfrm>
          <a:prstGeom prst="rect">
            <a:avLst/>
          </a:prstGeom>
          <a:noFill/>
        </p:spPr>
        <p:txBody>
          <a:bodyPr wrap="square" rtlCol="0">
            <a:spAutoFit/>
          </a:bodyPr>
          <a:lstStyle/>
          <a:p>
            <a:pPr marL="342900" indent="-342900" algn="just">
              <a:buClr>
                <a:srgbClr val="00A56D"/>
              </a:buClr>
              <a:buFont typeface="Arial" panose="020B0604020202020204" pitchFamily="34" charset="0"/>
              <a:buChar char="•"/>
            </a:pPr>
            <a:r>
              <a:rPr lang="de-DE" sz="1600" b="1" dirty="0">
                <a:latin typeface="Raleway" pitchFamily="2" charset="0"/>
              </a:rPr>
              <a:t>Restrukturierungsverfahren (Fortsetzung)</a:t>
            </a:r>
          </a:p>
          <a:p>
            <a:pPr marL="800100" lvl="1" indent="-342900" algn="just">
              <a:spcBef>
                <a:spcPts val="1200"/>
              </a:spcBef>
              <a:buClr>
                <a:srgbClr val="00A56D"/>
              </a:buClr>
              <a:buFont typeface="Symbol" panose="05050102010706020507" pitchFamily="18" charset="2"/>
              <a:buChar char="-"/>
            </a:pPr>
            <a:r>
              <a:rPr lang="de-DE" sz="1600" b="1" dirty="0">
                <a:latin typeface="Raleway" pitchFamily="2" charset="0"/>
              </a:rPr>
              <a:t>Einleitungs</a:t>
            </a:r>
            <a:r>
              <a:rPr lang="de-DE" sz="1600" b="1" u="sng" dirty="0">
                <a:latin typeface="Raleway" pitchFamily="2" charset="0"/>
              </a:rPr>
              <a:t>hindernisse</a:t>
            </a:r>
            <a:r>
              <a:rPr lang="de-DE" sz="1600" b="1" dirty="0">
                <a:latin typeface="Raleway" pitchFamily="2" charset="0"/>
              </a:rPr>
              <a:t> </a:t>
            </a:r>
          </a:p>
          <a:p>
            <a:pPr marL="1257300" lvl="2" indent="-342900" algn="just">
              <a:buClr>
                <a:srgbClr val="00A56D"/>
              </a:buClr>
              <a:buFont typeface="Wingdings" panose="05000000000000000000" pitchFamily="2" charset="2"/>
              <a:buChar char="Ø"/>
            </a:pPr>
            <a:r>
              <a:rPr lang="de-DE" sz="1600" b="1" dirty="0">
                <a:latin typeface="Raleway" pitchFamily="2" charset="0"/>
              </a:rPr>
              <a:t>„Zahlungsunfähigkeit“ </a:t>
            </a:r>
          </a:p>
          <a:p>
            <a:pPr marL="1714500" lvl="3" indent="-342900" algn="just">
              <a:buClr>
                <a:srgbClr val="00A56D"/>
              </a:buClr>
              <a:buFont typeface="Wingdings" panose="05000000000000000000" pitchFamily="2" charset="2"/>
              <a:buChar char="ü"/>
            </a:pPr>
            <a:r>
              <a:rPr lang="de-DE" sz="1600" dirty="0">
                <a:latin typeface="Raleway" pitchFamily="2" charset="0"/>
              </a:rPr>
              <a:t>Für zahlungsunfähige Schuldner steht präventiver Restrukturierungsrahmen nicht zur Verfügung</a:t>
            </a:r>
          </a:p>
          <a:p>
            <a:pPr marL="1714500" lvl="3" indent="-342900" algn="just">
              <a:buClr>
                <a:srgbClr val="00A56D"/>
              </a:buClr>
              <a:buFont typeface="Wingdings" panose="05000000000000000000" pitchFamily="2" charset="2"/>
              <a:buChar char="ü"/>
            </a:pPr>
            <a:r>
              <a:rPr lang="de-DE" sz="1600" u="sng" dirty="0">
                <a:latin typeface="Raleway" pitchFamily="2" charset="0"/>
              </a:rPr>
              <a:t>Aber</a:t>
            </a:r>
            <a:r>
              <a:rPr lang="de-DE" sz="1600" dirty="0">
                <a:latin typeface="Raleway" pitchFamily="2" charset="0"/>
              </a:rPr>
              <a:t>: auch insoweit nur </a:t>
            </a:r>
            <a:r>
              <a:rPr lang="de-DE" sz="1600" b="1" dirty="0">
                <a:latin typeface="Raleway" pitchFamily="2" charset="0"/>
              </a:rPr>
              <a:t>beschränkte Prüfpflicht des Gerichts </a:t>
            </a:r>
            <a:endParaRPr lang="de-DE" sz="1600" dirty="0">
              <a:latin typeface="Raleway" pitchFamily="2" charset="0"/>
            </a:endParaRPr>
          </a:p>
          <a:p>
            <a:pPr marL="2171700" lvl="4" indent="-342900" algn="just">
              <a:buClr>
                <a:srgbClr val="00A56D"/>
              </a:buClr>
              <a:buFont typeface="Courier New" panose="02070309020205020404" pitchFamily="49" charset="0"/>
              <a:buChar char="o"/>
            </a:pPr>
            <a:r>
              <a:rPr lang="de-DE" sz="1600" dirty="0">
                <a:latin typeface="Raleway" pitchFamily="2" charset="0"/>
              </a:rPr>
              <a:t>Antrag ist (nur) unzulässig, wenn sich aus den Exekutionsakten die Zahlungsunfähigkeit </a:t>
            </a:r>
            <a:r>
              <a:rPr lang="de-DE" sz="1600" u="sng" dirty="0">
                <a:latin typeface="Raleway" pitchFamily="2" charset="0"/>
              </a:rPr>
              <a:t>offenkundig</a:t>
            </a:r>
            <a:r>
              <a:rPr lang="de-DE" sz="1600" dirty="0">
                <a:latin typeface="Raleway" pitchFamily="2" charset="0"/>
              </a:rPr>
              <a:t> ergibt (§ 7 Abs 3 ReO)</a:t>
            </a:r>
          </a:p>
          <a:p>
            <a:pPr marL="2171700" lvl="4" indent="-342900" algn="just">
              <a:buClr>
                <a:srgbClr val="00A56D"/>
              </a:buClr>
              <a:buFont typeface="Courier New" panose="02070309020205020404" pitchFamily="49" charset="0"/>
              <a:buChar char="o"/>
            </a:pPr>
            <a:r>
              <a:rPr lang="de-DE" sz="1600" dirty="0">
                <a:latin typeface="Raleway" pitchFamily="2" charset="0"/>
              </a:rPr>
              <a:t>Umfassende Prüfung nur bei Antrag auf Vollstreckungssperre (§ 19 Abs 4 ReO)</a:t>
            </a:r>
          </a:p>
          <a:p>
            <a:pPr marL="1714500" lvl="3" indent="-342900" algn="just">
              <a:buClr>
                <a:srgbClr val="00A56D"/>
              </a:buClr>
              <a:buFont typeface="Wingdings" panose="05000000000000000000" pitchFamily="2" charset="2"/>
              <a:buChar char="ü"/>
            </a:pPr>
            <a:r>
              <a:rPr lang="de-DE" sz="1600" b="1" dirty="0">
                <a:latin typeface="Raleway" pitchFamily="2" charset="0"/>
              </a:rPr>
              <a:t>Überschuldung schadet </a:t>
            </a:r>
            <a:r>
              <a:rPr lang="de-DE" sz="1600" b="1" u="sng" dirty="0">
                <a:latin typeface="Raleway" pitchFamily="2" charset="0"/>
              </a:rPr>
              <a:t>nicht </a:t>
            </a:r>
            <a:r>
              <a:rPr lang="de-DE" sz="1600" dirty="0">
                <a:latin typeface="Raleway" pitchFamily="2" charset="0"/>
              </a:rPr>
              <a:t>(bei Bestandfähigkeit) </a:t>
            </a:r>
          </a:p>
          <a:p>
            <a:pPr marL="2171700" lvl="4" indent="-342900" algn="just">
              <a:buClr>
                <a:srgbClr val="00A56D"/>
              </a:buClr>
              <a:buFont typeface="Courier New" panose="02070309020205020404" pitchFamily="49" charset="0"/>
              <a:buChar char="o"/>
            </a:pPr>
            <a:r>
              <a:rPr lang="de-DE" sz="1600" dirty="0">
                <a:latin typeface="Raleway" pitchFamily="2" charset="0"/>
              </a:rPr>
              <a:t>Achtung: Gläubigerbevorzugung ist unzulässig (ErläutRV)</a:t>
            </a:r>
          </a:p>
          <a:p>
            <a:pPr marL="1257300" lvl="2" indent="-342900">
              <a:spcBef>
                <a:spcPts val="1200"/>
              </a:spcBef>
              <a:buClr>
                <a:srgbClr val="00A56D"/>
              </a:buClr>
              <a:buFont typeface="Wingdings" panose="05000000000000000000" pitchFamily="2" charset="2"/>
              <a:buChar char="Ø"/>
            </a:pPr>
            <a:r>
              <a:rPr lang="de-DE" sz="1600" b="1" dirty="0">
                <a:latin typeface="Raleway" pitchFamily="2" charset="0"/>
              </a:rPr>
              <a:t>Weitere Einleitungshindernisse (§ 6 Abs 3 ReO) </a:t>
            </a:r>
          </a:p>
          <a:p>
            <a:pPr marL="1714500" lvl="3" indent="-342900">
              <a:buClr>
                <a:srgbClr val="00A56D"/>
              </a:buClr>
              <a:buFont typeface="Wingdings" panose="05000000000000000000" pitchFamily="2" charset="2"/>
              <a:buChar char="ü"/>
            </a:pPr>
            <a:r>
              <a:rPr lang="de-DE" sz="1600" dirty="0">
                <a:latin typeface="Raleway" pitchFamily="2" charset="0"/>
              </a:rPr>
              <a:t>Anhängiges Insolvenzverfahren, </a:t>
            </a:r>
          </a:p>
          <a:p>
            <a:pPr marL="1714500" lvl="3" indent="-342900">
              <a:buClr>
                <a:srgbClr val="00A56D"/>
              </a:buClr>
              <a:buFont typeface="Wingdings" panose="05000000000000000000" pitchFamily="2" charset="2"/>
              <a:buChar char="ü"/>
            </a:pPr>
            <a:r>
              <a:rPr lang="de-DE" sz="1600" dirty="0">
                <a:latin typeface="Raleway" pitchFamily="2" charset="0"/>
              </a:rPr>
              <a:t>Bestätigter Restrukturierungsplan bzw Sanierungsplan innerhalb der letzten 7 Jahre</a:t>
            </a:r>
          </a:p>
          <a:p>
            <a:pPr marL="1714500" lvl="3" indent="-342900">
              <a:buClr>
                <a:srgbClr val="00A56D"/>
              </a:buClr>
              <a:buFont typeface="Wingdings" panose="05000000000000000000" pitchFamily="2" charset="2"/>
              <a:buChar char="ü"/>
            </a:pPr>
            <a:r>
              <a:rPr lang="de-DE" sz="1600" dirty="0">
                <a:latin typeface="Raleway" pitchFamily="2" charset="0"/>
              </a:rPr>
              <a:t>Verurteilung wegen eines Bilanzdeliktes nach § 163a StGB</a:t>
            </a:r>
          </a:p>
          <a:p>
            <a:pPr marL="1714500" lvl="3" indent="-342900" algn="just">
              <a:buClr>
                <a:srgbClr val="00A56D"/>
              </a:buClr>
              <a:buFont typeface="Wingdings" panose="05000000000000000000" pitchFamily="2" charset="2"/>
              <a:buChar char="ü"/>
            </a:pPr>
            <a:endParaRPr lang="de-DE" sz="1600" dirty="0">
              <a:latin typeface="Raleway" pitchFamily="2" charset="0"/>
            </a:endParaRPr>
          </a:p>
          <a:p>
            <a:pPr marL="1714500" lvl="3" indent="-342900" algn="just">
              <a:buClr>
                <a:srgbClr val="00A56D"/>
              </a:buClr>
              <a:buFont typeface="Wingdings" panose="05000000000000000000" pitchFamily="2" charset="2"/>
              <a:buChar char="ü"/>
            </a:pPr>
            <a:endParaRPr lang="de-DE" sz="1400" dirty="0">
              <a:latin typeface="Raleway" pitchFamily="2" charset="0"/>
            </a:endParaRPr>
          </a:p>
        </p:txBody>
      </p:sp>
      <p:sp>
        <p:nvSpPr>
          <p:cNvPr id="9" name="Datumsplatzhalter 2">
            <a:extLst>
              <a:ext uri="{FF2B5EF4-FFF2-40B4-BE49-F238E27FC236}">
                <a16:creationId xmlns:a16="http://schemas.microsoft.com/office/drawing/2014/main" id="{38956916-0094-429E-8D36-2C421CBDEBE8}"/>
              </a:ext>
            </a:extLst>
          </p:cNvPr>
          <p:cNvSpPr>
            <a:spLocks noGrp="1"/>
          </p:cNvSpPr>
          <p:nvPr>
            <p:ph type="dt" sz="half" idx="10"/>
          </p:nvPr>
        </p:nvSpPr>
        <p:spPr>
          <a:xfrm>
            <a:off x="838199" y="6356350"/>
            <a:ext cx="10050379" cy="365125"/>
          </a:xfrm>
        </p:spPr>
        <p:txBody>
          <a:bodyPr/>
          <a:lstStyle/>
          <a:p>
            <a:r>
              <a:rPr lang="de-DE" dirty="0">
                <a:latin typeface="Raleway" pitchFamily="2" charset="0"/>
              </a:rPr>
              <a:t>ARS Tagung Insolvenzrecht 2021			</a:t>
            </a:r>
            <a:r>
              <a:rPr lang="de-DE" dirty="0"/>
              <a:t>					</a:t>
            </a:r>
          </a:p>
        </p:txBody>
      </p:sp>
    </p:spTree>
    <p:extLst>
      <p:ext uri="{BB962C8B-B14F-4D97-AF65-F5344CB8AC3E}">
        <p14:creationId xmlns:p14="http://schemas.microsoft.com/office/powerpoint/2010/main" val="15829746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0591DF3C-CF2B-4A5D-8340-9EE4E790C531}"/>
              </a:ext>
            </a:extLst>
          </p:cNvPr>
          <p:cNvSpPr>
            <a:spLocks noGrp="1"/>
          </p:cNvSpPr>
          <p:nvPr>
            <p:ph type="sldNum" sz="quarter" idx="12"/>
          </p:nvPr>
        </p:nvSpPr>
        <p:spPr/>
        <p:txBody>
          <a:bodyPr/>
          <a:lstStyle/>
          <a:p>
            <a:fld id="{9CFD1DE5-C93E-45E4-AC07-2CC528E52F79}" type="slidenum">
              <a:rPr lang="de-DE" smtClean="0">
                <a:latin typeface="Raleway" pitchFamily="2" charset="0"/>
              </a:rPr>
              <a:t>11</a:t>
            </a:fld>
            <a:endParaRPr lang="de-DE" dirty="0">
              <a:latin typeface="Raleway" pitchFamily="2" charset="0"/>
            </a:endParaRPr>
          </a:p>
        </p:txBody>
      </p:sp>
      <p:sp>
        <p:nvSpPr>
          <p:cNvPr id="5" name="Textfeld 4">
            <a:extLst>
              <a:ext uri="{FF2B5EF4-FFF2-40B4-BE49-F238E27FC236}">
                <a16:creationId xmlns:a16="http://schemas.microsoft.com/office/drawing/2014/main" id="{DF1B42D8-9496-4812-8EA8-BE81B4291385}"/>
              </a:ext>
            </a:extLst>
          </p:cNvPr>
          <p:cNvSpPr txBox="1"/>
          <p:nvPr/>
        </p:nvSpPr>
        <p:spPr>
          <a:xfrm>
            <a:off x="778159" y="818029"/>
            <a:ext cx="10635682" cy="1323439"/>
          </a:xfrm>
          <a:prstGeom prst="rect">
            <a:avLst/>
          </a:prstGeom>
          <a:noFill/>
        </p:spPr>
        <p:txBody>
          <a:bodyPr wrap="square" rtlCol="0">
            <a:spAutoFit/>
          </a:bodyPr>
          <a:lstStyle/>
          <a:p>
            <a:r>
              <a:rPr lang="de-DE" sz="4000" b="1" dirty="0">
                <a:solidFill>
                  <a:srgbClr val="00A56D"/>
                </a:solidFill>
                <a:latin typeface="Raleway" pitchFamily="2" charset="0"/>
              </a:rPr>
              <a:t>Zwischenergebnis: </a:t>
            </a:r>
          </a:p>
          <a:p>
            <a:r>
              <a:rPr lang="de-DE" sz="4000" b="1" dirty="0">
                <a:solidFill>
                  <a:srgbClr val="00A56D"/>
                </a:solidFill>
                <a:latin typeface="Raleway" pitchFamily="2" charset="0"/>
              </a:rPr>
              <a:t>Handlungsoptionen in der Krise</a:t>
            </a:r>
          </a:p>
        </p:txBody>
      </p:sp>
      <p:sp>
        <p:nvSpPr>
          <p:cNvPr id="9" name="Datumsplatzhalter 2">
            <a:extLst>
              <a:ext uri="{FF2B5EF4-FFF2-40B4-BE49-F238E27FC236}">
                <a16:creationId xmlns:a16="http://schemas.microsoft.com/office/drawing/2014/main" id="{38956916-0094-429E-8D36-2C421CBDEBE8}"/>
              </a:ext>
            </a:extLst>
          </p:cNvPr>
          <p:cNvSpPr>
            <a:spLocks noGrp="1"/>
          </p:cNvSpPr>
          <p:nvPr>
            <p:ph type="dt" sz="half" idx="10"/>
          </p:nvPr>
        </p:nvSpPr>
        <p:spPr>
          <a:xfrm>
            <a:off x="838200" y="6356350"/>
            <a:ext cx="10050379" cy="365125"/>
          </a:xfrm>
        </p:spPr>
        <p:txBody>
          <a:bodyPr/>
          <a:lstStyle/>
          <a:p>
            <a:r>
              <a:rPr lang="de-DE" dirty="0">
                <a:latin typeface="Raleway" pitchFamily="2" charset="0"/>
              </a:rPr>
              <a:t>ARS Tagung Insolvenzrecht 2021			</a:t>
            </a:r>
            <a:r>
              <a:rPr lang="de-DE" dirty="0"/>
              <a:t>					</a:t>
            </a:r>
          </a:p>
        </p:txBody>
      </p:sp>
      <p:graphicFrame>
        <p:nvGraphicFramePr>
          <p:cNvPr id="4" name="Tabelle 5">
            <a:extLst>
              <a:ext uri="{FF2B5EF4-FFF2-40B4-BE49-F238E27FC236}">
                <a16:creationId xmlns:a16="http://schemas.microsoft.com/office/drawing/2014/main" id="{C19BC91D-2586-4411-91E2-C27AEC10F642}"/>
              </a:ext>
            </a:extLst>
          </p:cNvPr>
          <p:cNvGraphicFramePr>
            <a:graphicFrameLocks noGrp="1"/>
          </p:cNvGraphicFramePr>
          <p:nvPr>
            <p:extLst>
              <p:ext uri="{D42A27DB-BD31-4B8C-83A1-F6EECF244321}">
                <p14:modId xmlns:p14="http://schemas.microsoft.com/office/powerpoint/2010/main" val="4253812481"/>
              </p:ext>
            </p:extLst>
          </p:nvPr>
        </p:nvGraphicFramePr>
        <p:xfrm>
          <a:off x="931259" y="2520144"/>
          <a:ext cx="10215519" cy="2072640"/>
        </p:xfrm>
        <a:graphic>
          <a:graphicData uri="http://schemas.openxmlformats.org/drawingml/2006/table">
            <a:tbl>
              <a:tblPr firstRow="1" bandRow="1">
                <a:tableStyleId>{93296810-A885-4BE3-A3E7-6D5BEEA58F35}</a:tableStyleId>
              </a:tblPr>
              <a:tblGrid>
                <a:gridCol w="3405173">
                  <a:extLst>
                    <a:ext uri="{9D8B030D-6E8A-4147-A177-3AD203B41FA5}">
                      <a16:colId xmlns:a16="http://schemas.microsoft.com/office/drawing/2014/main" val="2864569033"/>
                    </a:ext>
                  </a:extLst>
                </a:gridCol>
                <a:gridCol w="3405173">
                  <a:extLst>
                    <a:ext uri="{9D8B030D-6E8A-4147-A177-3AD203B41FA5}">
                      <a16:colId xmlns:a16="http://schemas.microsoft.com/office/drawing/2014/main" val="842721697"/>
                    </a:ext>
                  </a:extLst>
                </a:gridCol>
                <a:gridCol w="3405173">
                  <a:extLst>
                    <a:ext uri="{9D8B030D-6E8A-4147-A177-3AD203B41FA5}">
                      <a16:colId xmlns:a16="http://schemas.microsoft.com/office/drawing/2014/main" val="1766134851"/>
                    </a:ext>
                  </a:extLst>
                </a:gridCol>
              </a:tblGrid>
              <a:tr h="370840">
                <a:tc>
                  <a:txBody>
                    <a:bodyPr/>
                    <a:lstStyle/>
                    <a:p>
                      <a:r>
                        <a:rPr lang="de-AT" dirty="0"/>
                        <a:t>Wahrscheinliche Insolvenz (drohende ZU)</a:t>
                      </a:r>
                    </a:p>
                  </a:txBody>
                  <a:tcPr>
                    <a:solidFill>
                      <a:srgbClr val="00A56D"/>
                    </a:solidFill>
                  </a:tcPr>
                </a:tc>
                <a:tc>
                  <a:txBody>
                    <a:bodyPr/>
                    <a:lstStyle/>
                    <a:p>
                      <a:r>
                        <a:rPr lang="de-AT" dirty="0"/>
                        <a:t>Überschuldung</a:t>
                      </a:r>
                    </a:p>
                  </a:txBody>
                  <a:tcPr>
                    <a:solidFill>
                      <a:srgbClr val="00A56D"/>
                    </a:solidFill>
                  </a:tcPr>
                </a:tc>
                <a:tc>
                  <a:txBody>
                    <a:bodyPr/>
                    <a:lstStyle/>
                    <a:p>
                      <a:r>
                        <a:rPr lang="de-AT" dirty="0"/>
                        <a:t>Zahlungsunfähigkeit</a:t>
                      </a:r>
                    </a:p>
                  </a:txBody>
                  <a:tcPr>
                    <a:solidFill>
                      <a:srgbClr val="00A56D"/>
                    </a:solidFill>
                  </a:tcPr>
                </a:tc>
                <a:extLst>
                  <a:ext uri="{0D108BD9-81ED-4DB2-BD59-A6C34878D82A}">
                    <a16:rowId xmlns:a16="http://schemas.microsoft.com/office/drawing/2014/main" val="2686368488"/>
                  </a:ext>
                </a:extLst>
              </a:tr>
              <a:tr h="370840">
                <a:tc>
                  <a:txBody>
                    <a:bodyPr/>
                    <a:lstStyle/>
                    <a:p>
                      <a:pPr marL="342900" marR="0" lvl="0" indent="-342900" algn="l" defTabSz="914400" rtl="0" eaLnBrk="1" fontAlgn="auto" latinLnBrk="0" hangingPunct="1">
                        <a:lnSpc>
                          <a:spcPct val="100000"/>
                        </a:lnSpc>
                        <a:spcBef>
                          <a:spcPts val="0"/>
                        </a:spcBef>
                        <a:spcAft>
                          <a:spcPts val="0"/>
                        </a:spcAft>
                        <a:buClr>
                          <a:srgbClr val="00A56D"/>
                        </a:buClr>
                        <a:buSzTx/>
                        <a:buFont typeface="Symbol" panose="05050102010706020507" pitchFamily="18" charset="2"/>
                        <a:buChar char="-"/>
                        <a:tabLst/>
                        <a:defRPr/>
                      </a:pPr>
                      <a:r>
                        <a:rPr lang="de-DE" sz="1400" dirty="0"/>
                        <a:t>Außergerichtlicher Ausgleich</a:t>
                      </a:r>
                    </a:p>
                    <a:p>
                      <a:pPr marL="342900" marR="0" lvl="0" indent="-342900" algn="l" defTabSz="914400" rtl="0" eaLnBrk="1" fontAlgn="auto" latinLnBrk="0" hangingPunct="1">
                        <a:lnSpc>
                          <a:spcPct val="100000"/>
                        </a:lnSpc>
                        <a:spcBef>
                          <a:spcPts val="0"/>
                        </a:spcBef>
                        <a:spcAft>
                          <a:spcPts val="0"/>
                        </a:spcAft>
                        <a:buClr>
                          <a:srgbClr val="00A56D"/>
                        </a:buClr>
                        <a:buSzTx/>
                        <a:buFont typeface="Symbol" panose="05050102010706020507" pitchFamily="18" charset="2"/>
                        <a:buChar char="-"/>
                        <a:tabLst/>
                        <a:defRPr/>
                      </a:pPr>
                      <a:r>
                        <a:rPr lang="de-DE" sz="1400" dirty="0"/>
                        <a:t>Reorganisationsverfahren</a:t>
                      </a:r>
                    </a:p>
                    <a:p>
                      <a:pPr marL="342900" marR="0" lvl="0" indent="-342900" algn="l" defTabSz="914400" rtl="0" eaLnBrk="1" fontAlgn="auto" latinLnBrk="0" hangingPunct="1">
                        <a:lnSpc>
                          <a:spcPct val="100000"/>
                        </a:lnSpc>
                        <a:spcBef>
                          <a:spcPts val="0"/>
                        </a:spcBef>
                        <a:spcAft>
                          <a:spcPts val="0"/>
                        </a:spcAft>
                        <a:buClr>
                          <a:srgbClr val="00A56D"/>
                        </a:buClr>
                        <a:buSzTx/>
                        <a:buFont typeface="Symbol" panose="05050102010706020507" pitchFamily="18" charset="2"/>
                        <a:buChar char="-"/>
                        <a:tabLst/>
                        <a:defRPr/>
                      </a:pPr>
                      <a:r>
                        <a:rPr lang="de-DE" sz="1400" dirty="0"/>
                        <a:t>Restrukturierungsverfahren</a:t>
                      </a:r>
                    </a:p>
                    <a:p>
                      <a:pPr marL="342900" lvl="0" indent="-342900">
                        <a:buClr>
                          <a:srgbClr val="00A56D"/>
                        </a:buClr>
                        <a:buFont typeface="Symbol" panose="05050102010706020507" pitchFamily="18" charset="2"/>
                        <a:buChar char="-"/>
                      </a:pPr>
                      <a:r>
                        <a:rPr lang="de-DE" sz="1400" dirty="0"/>
                        <a:t>Sanierungsverfahren m/o EV</a:t>
                      </a:r>
                    </a:p>
                    <a:p>
                      <a:endParaRPr lang="de-AT" sz="1800" dirty="0"/>
                    </a:p>
                  </a:txBody>
                  <a:tcPr>
                    <a:solidFill>
                      <a:schemeClr val="accent6">
                        <a:lumMod val="20000"/>
                        <a:lumOff val="80000"/>
                      </a:schemeClr>
                    </a:solidFill>
                  </a:tcPr>
                </a:tc>
                <a:tc>
                  <a:txBody>
                    <a:bodyPr/>
                    <a:lstStyle/>
                    <a:p>
                      <a:pPr marL="342900" marR="0" lvl="0" indent="-342900" algn="l" defTabSz="914400" rtl="0" eaLnBrk="1" fontAlgn="auto" latinLnBrk="0" hangingPunct="1">
                        <a:lnSpc>
                          <a:spcPct val="100000"/>
                        </a:lnSpc>
                        <a:spcBef>
                          <a:spcPts val="0"/>
                        </a:spcBef>
                        <a:spcAft>
                          <a:spcPts val="0"/>
                        </a:spcAft>
                        <a:buClr>
                          <a:srgbClr val="00A56D"/>
                        </a:buClr>
                        <a:buSzTx/>
                        <a:buFont typeface="Symbol" panose="05050102010706020507" pitchFamily="18" charset="2"/>
                        <a:buChar char="-"/>
                        <a:tabLst/>
                        <a:defRPr/>
                      </a:pPr>
                      <a:r>
                        <a:rPr lang="de-DE" sz="1400" dirty="0"/>
                        <a:t>Außergerichtlicher Ausgleich </a:t>
                      </a:r>
                    </a:p>
                    <a:p>
                      <a:pPr marL="457200" marR="0" lvl="1" indent="0" algn="l" defTabSz="914400" rtl="0" eaLnBrk="1" fontAlgn="auto" latinLnBrk="0" hangingPunct="1">
                        <a:lnSpc>
                          <a:spcPct val="100000"/>
                        </a:lnSpc>
                        <a:spcBef>
                          <a:spcPts val="0"/>
                        </a:spcBef>
                        <a:spcAft>
                          <a:spcPts val="0"/>
                        </a:spcAft>
                        <a:buClr>
                          <a:srgbClr val="00A56D"/>
                        </a:buClr>
                        <a:buSzTx/>
                        <a:buFont typeface="Symbol" panose="05050102010706020507" pitchFamily="18" charset="2"/>
                        <a:buNone/>
                        <a:tabLst/>
                        <a:defRPr/>
                      </a:pPr>
                      <a:r>
                        <a:rPr lang="de-DE" sz="1400" dirty="0"/>
                        <a:t>(innerhalb der 60-Tages-Frist)</a:t>
                      </a:r>
                      <a:endParaRPr lang="de-AT" sz="1800" dirty="0"/>
                    </a:p>
                    <a:p>
                      <a:pPr marL="342900" marR="0" lvl="0" indent="-342900" algn="l" defTabSz="914400" rtl="0" eaLnBrk="1" fontAlgn="auto" latinLnBrk="0" hangingPunct="1">
                        <a:lnSpc>
                          <a:spcPct val="100000"/>
                        </a:lnSpc>
                        <a:spcBef>
                          <a:spcPts val="0"/>
                        </a:spcBef>
                        <a:spcAft>
                          <a:spcPts val="0"/>
                        </a:spcAft>
                        <a:buClr>
                          <a:srgbClr val="00A56D"/>
                        </a:buClr>
                        <a:buSzTx/>
                        <a:buFont typeface="Symbol" panose="05050102010706020507" pitchFamily="18" charset="2"/>
                        <a:buChar char="-"/>
                        <a:tabLst/>
                        <a:defRPr/>
                      </a:pPr>
                      <a:r>
                        <a:rPr lang="de-DE" sz="1400" dirty="0"/>
                        <a:t>Restrukturierungsverfahren</a:t>
                      </a:r>
                    </a:p>
                    <a:p>
                      <a:pPr marL="457200" marR="0" lvl="1" indent="0" algn="l" defTabSz="914400" rtl="0" eaLnBrk="1" fontAlgn="auto" latinLnBrk="0" hangingPunct="1">
                        <a:lnSpc>
                          <a:spcPct val="100000"/>
                        </a:lnSpc>
                        <a:spcBef>
                          <a:spcPts val="0"/>
                        </a:spcBef>
                        <a:spcAft>
                          <a:spcPts val="0"/>
                        </a:spcAft>
                        <a:buClr>
                          <a:srgbClr val="00A56D"/>
                        </a:buClr>
                        <a:buSzTx/>
                        <a:buFont typeface="Symbol" panose="05050102010706020507" pitchFamily="18" charset="2"/>
                        <a:buNone/>
                        <a:tabLst/>
                        <a:defRPr/>
                      </a:pPr>
                      <a:r>
                        <a:rPr lang="de-DE" sz="1400" dirty="0"/>
                        <a:t>(bei Bestandfähigkeit)</a:t>
                      </a:r>
                    </a:p>
                    <a:p>
                      <a:pPr marL="342900" lvl="0" indent="-342900">
                        <a:buClr>
                          <a:srgbClr val="00A56D"/>
                        </a:buClr>
                        <a:buFont typeface="Symbol" panose="05050102010706020507" pitchFamily="18" charset="2"/>
                        <a:buChar char="-"/>
                      </a:pPr>
                      <a:r>
                        <a:rPr lang="de-DE" sz="1400" dirty="0"/>
                        <a:t>Sanierungsverfahren m/o EV</a:t>
                      </a:r>
                    </a:p>
                    <a:p>
                      <a:pPr marL="342900" lvl="0" indent="-342900">
                        <a:buClr>
                          <a:srgbClr val="00A56D"/>
                        </a:buClr>
                        <a:buFont typeface="Symbol" panose="05050102010706020507" pitchFamily="18" charset="2"/>
                        <a:buChar char="-"/>
                      </a:pPr>
                      <a:r>
                        <a:rPr lang="de-DE" sz="1400" dirty="0"/>
                        <a:t>Konkursverfahren</a:t>
                      </a:r>
                    </a:p>
                  </a:txBody>
                  <a:tcPr>
                    <a:solidFill>
                      <a:schemeClr val="accent6">
                        <a:lumMod val="20000"/>
                        <a:lumOff val="80000"/>
                      </a:schemeClr>
                    </a:solidFill>
                  </a:tcPr>
                </a:tc>
                <a:tc>
                  <a:txBody>
                    <a:bodyPr/>
                    <a:lstStyle/>
                    <a:p>
                      <a:pPr marL="342900" marR="0" lvl="0" indent="-342900" algn="l" defTabSz="914400" rtl="0" eaLnBrk="1" fontAlgn="auto" latinLnBrk="0" hangingPunct="1">
                        <a:lnSpc>
                          <a:spcPct val="100000"/>
                        </a:lnSpc>
                        <a:spcBef>
                          <a:spcPts val="0"/>
                        </a:spcBef>
                        <a:spcAft>
                          <a:spcPts val="0"/>
                        </a:spcAft>
                        <a:buClr>
                          <a:srgbClr val="00A56D"/>
                        </a:buClr>
                        <a:buSzTx/>
                        <a:buFont typeface="Symbol" panose="05050102010706020507" pitchFamily="18" charset="2"/>
                        <a:buChar char="-"/>
                        <a:tabLst/>
                        <a:defRPr/>
                      </a:pPr>
                      <a:r>
                        <a:rPr lang="de-DE" sz="1400" dirty="0"/>
                        <a:t>Außergerichtlicher Ausgleich </a:t>
                      </a:r>
                    </a:p>
                    <a:p>
                      <a:pPr marL="457200" marR="0" lvl="1" indent="0" algn="l" defTabSz="914400" rtl="0" eaLnBrk="1" fontAlgn="auto" latinLnBrk="0" hangingPunct="1">
                        <a:lnSpc>
                          <a:spcPct val="100000"/>
                        </a:lnSpc>
                        <a:spcBef>
                          <a:spcPts val="0"/>
                        </a:spcBef>
                        <a:spcAft>
                          <a:spcPts val="0"/>
                        </a:spcAft>
                        <a:buClr>
                          <a:srgbClr val="00A56D"/>
                        </a:buClr>
                        <a:buSzTx/>
                        <a:buFont typeface="Symbol" panose="05050102010706020507" pitchFamily="18" charset="2"/>
                        <a:buNone/>
                        <a:tabLst/>
                        <a:defRPr/>
                      </a:pPr>
                      <a:r>
                        <a:rPr lang="de-DE" sz="1400" dirty="0"/>
                        <a:t>(innerhalb der 60-Tages-Frist)</a:t>
                      </a:r>
                    </a:p>
                    <a:p>
                      <a:pPr marL="342900" lvl="0" indent="-342900">
                        <a:buClr>
                          <a:srgbClr val="00A56D"/>
                        </a:buClr>
                        <a:buFont typeface="Symbol" panose="05050102010706020507" pitchFamily="18" charset="2"/>
                        <a:buChar char="-"/>
                      </a:pPr>
                      <a:r>
                        <a:rPr lang="de-DE" sz="1400" dirty="0"/>
                        <a:t>Sanierungsverfahren m/o EV</a:t>
                      </a:r>
                    </a:p>
                    <a:p>
                      <a:pPr marL="342900" lvl="0" indent="-342900">
                        <a:buClr>
                          <a:srgbClr val="00A56D"/>
                        </a:buClr>
                        <a:buFont typeface="Symbol" panose="05050102010706020507" pitchFamily="18" charset="2"/>
                        <a:buChar char="-"/>
                      </a:pPr>
                      <a:r>
                        <a:rPr lang="de-DE" sz="1400" dirty="0"/>
                        <a:t>Konkursverfahren</a:t>
                      </a:r>
                    </a:p>
                    <a:p>
                      <a:pPr marL="342900" lvl="0" indent="-342900">
                        <a:buClr>
                          <a:srgbClr val="00A56D"/>
                        </a:buClr>
                        <a:buFont typeface="Symbol" panose="05050102010706020507" pitchFamily="18" charset="2"/>
                        <a:buChar char="-"/>
                      </a:pPr>
                      <a:r>
                        <a:rPr lang="de-DE" sz="1400" dirty="0"/>
                        <a:t>(Schuldenregulierungsverfahren)</a:t>
                      </a:r>
                    </a:p>
                    <a:p>
                      <a:endParaRPr lang="de-AT" sz="1800" dirty="0"/>
                    </a:p>
                  </a:txBody>
                  <a:tcPr>
                    <a:solidFill>
                      <a:schemeClr val="accent6">
                        <a:lumMod val="20000"/>
                        <a:lumOff val="80000"/>
                      </a:schemeClr>
                    </a:solidFill>
                  </a:tcPr>
                </a:tc>
                <a:extLst>
                  <a:ext uri="{0D108BD9-81ED-4DB2-BD59-A6C34878D82A}">
                    <a16:rowId xmlns:a16="http://schemas.microsoft.com/office/drawing/2014/main" val="246649775"/>
                  </a:ext>
                </a:extLst>
              </a:tr>
            </a:tbl>
          </a:graphicData>
        </a:graphic>
      </p:graphicFrame>
    </p:spTree>
    <p:extLst>
      <p:ext uri="{BB962C8B-B14F-4D97-AF65-F5344CB8AC3E}">
        <p14:creationId xmlns:p14="http://schemas.microsoft.com/office/powerpoint/2010/main" val="5185026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0591DF3C-CF2B-4A5D-8340-9EE4E790C531}"/>
              </a:ext>
            </a:extLst>
          </p:cNvPr>
          <p:cNvSpPr>
            <a:spLocks noGrp="1"/>
          </p:cNvSpPr>
          <p:nvPr>
            <p:ph type="sldNum" sz="quarter" idx="12"/>
          </p:nvPr>
        </p:nvSpPr>
        <p:spPr/>
        <p:txBody>
          <a:bodyPr/>
          <a:lstStyle/>
          <a:p>
            <a:fld id="{9CFD1DE5-C93E-45E4-AC07-2CC528E52F79}" type="slidenum">
              <a:rPr lang="de-DE" smtClean="0">
                <a:latin typeface="Raleway" pitchFamily="2" charset="0"/>
              </a:rPr>
              <a:t>12</a:t>
            </a:fld>
            <a:endParaRPr lang="de-DE" dirty="0">
              <a:latin typeface="Raleway" pitchFamily="2" charset="0"/>
            </a:endParaRPr>
          </a:p>
        </p:txBody>
      </p:sp>
      <p:sp>
        <p:nvSpPr>
          <p:cNvPr id="5" name="Textfeld 4">
            <a:extLst>
              <a:ext uri="{FF2B5EF4-FFF2-40B4-BE49-F238E27FC236}">
                <a16:creationId xmlns:a16="http://schemas.microsoft.com/office/drawing/2014/main" id="{DF1B42D8-9496-4812-8EA8-BE81B4291385}"/>
              </a:ext>
            </a:extLst>
          </p:cNvPr>
          <p:cNvSpPr txBox="1"/>
          <p:nvPr/>
        </p:nvSpPr>
        <p:spPr>
          <a:xfrm>
            <a:off x="746440" y="955649"/>
            <a:ext cx="10635682" cy="707886"/>
          </a:xfrm>
          <a:prstGeom prst="rect">
            <a:avLst/>
          </a:prstGeom>
          <a:noFill/>
        </p:spPr>
        <p:txBody>
          <a:bodyPr wrap="square" rtlCol="0">
            <a:spAutoFit/>
          </a:bodyPr>
          <a:lstStyle/>
          <a:p>
            <a:r>
              <a:rPr lang="de-DE" sz="4000" b="1" dirty="0">
                <a:solidFill>
                  <a:srgbClr val="00A56D"/>
                </a:solidFill>
                <a:latin typeface="Raleway" pitchFamily="2" charset="0"/>
              </a:rPr>
              <a:t>Restrukturierungsverfahren nach der ReO</a:t>
            </a:r>
          </a:p>
        </p:txBody>
      </p:sp>
      <p:sp>
        <p:nvSpPr>
          <p:cNvPr id="7" name="Textfeld 6">
            <a:extLst>
              <a:ext uri="{FF2B5EF4-FFF2-40B4-BE49-F238E27FC236}">
                <a16:creationId xmlns:a16="http://schemas.microsoft.com/office/drawing/2014/main" id="{805BD0B9-715B-4C27-9429-309C36DEFC3E}"/>
              </a:ext>
            </a:extLst>
          </p:cNvPr>
          <p:cNvSpPr txBox="1"/>
          <p:nvPr/>
        </p:nvSpPr>
        <p:spPr>
          <a:xfrm>
            <a:off x="718118" y="1793951"/>
            <a:ext cx="10635682" cy="4431983"/>
          </a:xfrm>
          <a:prstGeom prst="rect">
            <a:avLst/>
          </a:prstGeom>
          <a:noFill/>
        </p:spPr>
        <p:txBody>
          <a:bodyPr wrap="square" rtlCol="0">
            <a:spAutoFit/>
          </a:bodyPr>
          <a:lstStyle/>
          <a:p>
            <a:pPr marL="342900" indent="-342900">
              <a:spcBef>
                <a:spcPts val="1200"/>
              </a:spcBef>
              <a:buClr>
                <a:srgbClr val="00A56D"/>
              </a:buClr>
              <a:buFont typeface="Arial" panose="020B0604020202020204" pitchFamily="34" charset="0"/>
              <a:buChar char="•"/>
            </a:pPr>
            <a:r>
              <a:rPr lang="de-DE" sz="1600" b="1" dirty="0">
                <a:latin typeface="Raleway" pitchFamily="2" charset="0"/>
              </a:rPr>
              <a:t>Eckpunkte des ordentliches Restrukturierungsverfahren (Regelverfahren)</a:t>
            </a:r>
          </a:p>
          <a:p>
            <a:pPr marL="800100" lvl="1" indent="-342900">
              <a:spcBef>
                <a:spcPts val="600"/>
              </a:spcBef>
              <a:buClr>
                <a:srgbClr val="00A56D"/>
              </a:buClr>
              <a:buFont typeface="Symbol" panose="05050102010706020507" pitchFamily="18" charset="2"/>
              <a:buChar char="-"/>
            </a:pPr>
            <a:r>
              <a:rPr lang="de-DE" sz="1600" dirty="0">
                <a:latin typeface="Raleway" pitchFamily="2" charset="0"/>
              </a:rPr>
              <a:t>Einleitung nur auf </a:t>
            </a:r>
            <a:r>
              <a:rPr lang="de-DE" sz="1600" b="1" dirty="0">
                <a:latin typeface="Raleway" pitchFamily="2" charset="0"/>
              </a:rPr>
              <a:t>Antrag</a:t>
            </a:r>
            <a:r>
              <a:rPr lang="de-DE" sz="1600" dirty="0">
                <a:latin typeface="Raleway" pitchFamily="2" charset="0"/>
              </a:rPr>
              <a:t> des Schuldners (</a:t>
            </a:r>
            <a:r>
              <a:rPr lang="de-DE" sz="1600" u="sng" dirty="0">
                <a:latin typeface="Raleway" pitchFamily="2" charset="0"/>
              </a:rPr>
              <a:t>kein Gläubigerantrag</a:t>
            </a:r>
            <a:r>
              <a:rPr lang="de-DE" sz="1600" dirty="0">
                <a:latin typeface="Raleway" pitchFamily="2" charset="0"/>
              </a:rPr>
              <a:t>)</a:t>
            </a:r>
          </a:p>
          <a:p>
            <a:pPr marL="1257300" lvl="2" indent="-342900">
              <a:buClr>
                <a:srgbClr val="00A56D"/>
              </a:buClr>
              <a:buFont typeface="Wingdings" panose="05000000000000000000" pitchFamily="2" charset="2"/>
              <a:buChar char="Ø"/>
            </a:pPr>
            <a:r>
              <a:rPr lang="de-DE" sz="1600" dirty="0">
                <a:latin typeface="Raleway" pitchFamily="2" charset="0"/>
              </a:rPr>
              <a:t>Vorzulegen: </a:t>
            </a:r>
          </a:p>
          <a:p>
            <a:pPr marL="1714500" lvl="3" indent="-342900" algn="just">
              <a:buClr>
                <a:srgbClr val="00A56D"/>
              </a:buClr>
              <a:buFont typeface="Wingdings" panose="05000000000000000000" pitchFamily="2" charset="2"/>
              <a:buChar char="ü"/>
            </a:pPr>
            <a:r>
              <a:rPr lang="de-DE" sz="1600" b="1" dirty="0">
                <a:latin typeface="Raleway" pitchFamily="2" charset="0"/>
              </a:rPr>
              <a:t>Restrukturierungsplan</a:t>
            </a:r>
            <a:r>
              <a:rPr lang="de-DE" sz="1600" dirty="0">
                <a:latin typeface="Raleway" pitchFamily="2" charset="0"/>
              </a:rPr>
              <a:t> (Inhalt gemäß § 27 ReO) </a:t>
            </a:r>
            <a:r>
              <a:rPr lang="de-DE" sz="1600" u="sng" dirty="0">
                <a:latin typeface="Raleway" pitchFamily="2" charset="0"/>
              </a:rPr>
              <a:t>oder</a:t>
            </a:r>
            <a:r>
              <a:rPr lang="de-DE" sz="1600" dirty="0">
                <a:latin typeface="Raleway" pitchFamily="2" charset="0"/>
              </a:rPr>
              <a:t> </a:t>
            </a:r>
            <a:r>
              <a:rPr lang="de-DE" sz="1600" b="1" dirty="0">
                <a:latin typeface="Raleway" pitchFamily="2" charset="0"/>
              </a:rPr>
              <a:t>Restrukturierungskonzept </a:t>
            </a:r>
            <a:r>
              <a:rPr lang="de-DE" sz="1600" dirty="0">
                <a:latin typeface="Raleway" pitchFamily="2" charset="0"/>
              </a:rPr>
              <a:t>(aus dem sich die Bestandfähigkeit ergeben muss &gt; Fortbestehensprognose)</a:t>
            </a:r>
          </a:p>
          <a:p>
            <a:pPr marL="1714500" lvl="3" indent="-342900">
              <a:buClr>
                <a:srgbClr val="00A56D"/>
              </a:buClr>
              <a:buFont typeface="Wingdings" panose="05000000000000000000" pitchFamily="2" charset="2"/>
              <a:buChar char="ü"/>
            </a:pPr>
            <a:r>
              <a:rPr lang="de-DE" sz="1600" b="1" dirty="0">
                <a:latin typeface="Raleway" pitchFamily="2" charset="0"/>
              </a:rPr>
              <a:t>Finanzplan</a:t>
            </a:r>
            <a:r>
              <a:rPr lang="de-DE" sz="1600" dirty="0">
                <a:latin typeface="Raleway" pitchFamily="2" charset="0"/>
              </a:rPr>
              <a:t> für 90 Tage (ErläutRV: muss auch Kapitalflussrechnung enthalten)</a:t>
            </a:r>
          </a:p>
          <a:p>
            <a:pPr marL="1714500" lvl="3" indent="-342900">
              <a:buClr>
                <a:srgbClr val="00A56D"/>
              </a:buClr>
              <a:buFont typeface="Wingdings" panose="05000000000000000000" pitchFamily="2" charset="2"/>
              <a:buChar char="ü"/>
            </a:pPr>
            <a:r>
              <a:rPr lang="de-DE" sz="1600" b="1" dirty="0">
                <a:latin typeface="Raleway" pitchFamily="2" charset="0"/>
              </a:rPr>
              <a:t>Jahresabschlüsse</a:t>
            </a:r>
          </a:p>
          <a:p>
            <a:pPr marL="1257300" lvl="2" indent="-342900">
              <a:buClr>
                <a:srgbClr val="00A56D"/>
              </a:buClr>
              <a:buFont typeface="Wingdings" panose="05000000000000000000" pitchFamily="2" charset="2"/>
              <a:buChar char="Ø"/>
            </a:pPr>
            <a:r>
              <a:rPr lang="de-DE" sz="1600" dirty="0">
                <a:latin typeface="Raleway" pitchFamily="2" charset="0"/>
              </a:rPr>
              <a:t>Konsens mit den betroffenen Gläubigern ist noch nicht erforderlich</a:t>
            </a:r>
          </a:p>
          <a:p>
            <a:pPr marL="800100" lvl="1" indent="-342900">
              <a:spcBef>
                <a:spcPts val="600"/>
              </a:spcBef>
              <a:buClr>
                <a:srgbClr val="00A56D"/>
              </a:buClr>
              <a:buFont typeface="Symbol" panose="05050102010706020507" pitchFamily="18" charset="2"/>
              <a:buChar char="-"/>
            </a:pPr>
            <a:r>
              <a:rPr lang="de-DE" sz="1600" dirty="0">
                <a:latin typeface="Raleway" pitchFamily="2" charset="0"/>
              </a:rPr>
              <a:t>Grundsatz der </a:t>
            </a:r>
            <a:r>
              <a:rPr lang="de-DE" sz="1600" b="1" dirty="0">
                <a:latin typeface="Raleway" pitchFamily="2" charset="0"/>
              </a:rPr>
              <a:t>Eigenverwaltung</a:t>
            </a:r>
            <a:r>
              <a:rPr lang="de-DE" sz="1600" dirty="0">
                <a:latin typeface="Raleway" pitchFamily="2" charset="0"/>
              </a:rPr>
              <a:t> (§ 16 ReO)</a:t>
            </a:r>
          </a:p>
          <a:p>
            <a:pPr marL="1257300" lvl="2" indent="-342900">
              <a:buClr>
                <a:srgbClr val="00A56D"/>
              </a:buClr>
              <a:buFont typeface="Wingdings" panose="05000000000000000000" pitchFamily="2" charset="2"/>
              <a:buChar char="Ø"/>
            </a:pPr>
            <a:r>
              <a:rPr lang="de-DE" sz="1600" dirty="0">
                <a:latin typeface="Raleway" pitchFamily="2" charset="0"/>
              </a:rPr>
              <a:t>Beschränkung zur Wahrung von Gläubigerinteressen möglich (Verbote/Zustimmungsvorbehalte)</a:t>
            </a:r>
          </a:p>
          <a:p>
            <a:pPr marL="1257300" lvl="2" indent="-342900">
              <a:buClr>
                <a:srgbClr val="00A56D"/>
              </a:buClr>
              <a:buFont typeface="Wingdings" panose="05000000000000000000" pitchFamily="2" charset="2"/>
              <a:buChar char="Ø"/>
            </a:pPr>
            <a:r>
              <a:rPr lang="de-DE" sz="1600" dirty="0">
                <a:latin typeface="Raleway" pitchFamily="2" charset="0"/>
              </a:rPr>
              <a:t>Zwingende Bestellung eines </a:t>
            </a:r>
            <a:r>
              <a:rPr lang="de-DE" sz="1600" b="1" dirty="0">
                <a:latin typeface="Raleway" pitchFamily="2" charset="0"/>
              </a:rPr>
              <a:t>Restrukturierungsbeauftragten:</a:t>
            </a:r>
          </a:p>
          <a:p>
            <a:pPr marL="1714500" lvl="3" indent="-342900">
              <a:buClr>
                <a:srgbClr val="00A56D"/>
              </a:buClr>
              <a:buFont typeface="Wingdings" panose="05000000000000000000" pitchFamily="2" charset="2"/>
              <a:buChar char="ü"/>
            </a:pPr>
            <a:r>
              <a:rPr lang="de-DE" sz="1600" dirty="0">
                <a:latin typeface="Raleway" pitchFamily="2" charset="0"/>
              </a:rPr>
              <a:t>Vollstreckungssperre (wenn zur Wahrung der Interessen der Gläubiger erforderlich)</a:t>
            </a:r>
          </a:p>
          <a:p>
            <a:pPr marL="1714500" lvl="3" indent="-342900">
              <a:buClr>
                <a:srgbClr val="00A56D"/>
              </a:buClr>
              <a:buFont typeface="Wingdings" panose="05000000000000000000" pitchFamily="2" charset="2"/>
              <a:buChar char="ü"/>
            </a:pPr>
            <a:r>
              <a:rPr lang="de-DE" sz="1600" dirty="0">
                <a:latin typeface="Raleway" pitchFamily="2" charset="0"/>
              </a:rPr>
              <a:t>Cram-Down (schon dann, wenn Cram-Down voraussichtlich erforderlich ist)</a:t>
            </a:r>
          </a:p>
          <a:p>
            <a:pPr marL="1714500" lvl="3" indent="-342900">
              <a:buClr>
                <a:srgbClr val="00A56D"/>
              </a:buClr>
              <a:buFont typeface="Wingdings" panose="05000000000000000000" pitchFamily="2" charset="2"/>
              <a:buChar char="ü"/>
            </a:pPr>
            <a:r>
              <a:rPr lang="de-DE" sz="1600" dirty="0">
                <a:latin typeface="Raleway" pitchFamily="2" charset="0"/>
              </a:rPr>
              <a:t>Antrag Schuldner bzw Gläubiger </a:t>
            </a:r>
          </a:p>
          <a:p>
            <a:pPr marL="2171700" lvl="4" indent="-342900">
              <a:buClr>
                <a:srgbClr val="00A56D"/>
              </a:buClr>
              <a:buFont typeface="Courier New" panose="02070309020205020404" pitchFamily="49" charset="0"/>
              <a:buChar char="o"/>
            </a:pPr>
            <a:r>
              <a:rPr lang="de-DE" sz="1600" u="sng" dirty="0">
                <a:latin typeface="Raleway" pitchFamily="2" charset="0"/>
              </a:rPr>
              <a:t>Achtung:</a:t>
            </a:r>
            <a:r>
              <a:rPr lang="de-DE" sz="1600" dirty="0">
                <a:latin typeface="Raleway" pitchFamily="2" charset="0"/>
              </a:rPr>
              <a:t> Kostentragungspflicht für Gläubiger </a:t>
            </a:r>
          </a:p>
          <a:p>
            <a:pPr marL="1714500" lvl="3" indent="-342900">
              <a:buClr>
                <a:srgbClr val="00A56D"/>
              </a:buClr>
              <a:buFont typeface="Wingdings" panose="05000000000000000000" pitchFamily="2" charset="2"/>
              <a:buChar char="ü"/>
            </a:pPr>
            <a:r>
              <a:rPr lang="de-DE" sz="1600" dirty="0">
                <a:latin typeface="Raleway" pitchFamily="2" charset="0"/>
              </a:rPr>
              <a:t>„planloser Schuldner“ (§ 8 Abs 2 ReO)</a:t>
            </a:r>
          </a:p>
          <a:p>
            <a:pPr marL="1714500" lvl="3" indent="-342900">
              <a:buClr>
                <a:srgbClr val="00A56D"/>
              </a:buClr>
              <a:buFont typeface="Wingdings" panose="05000000000000000000" pitchFamily="2" charset="2"/>
              <a:buChar char="ü"/>
            </a:pPr>
            <a:r>
              <a:rPr lang="de-DE" sz="1600" dirty="0">
                <a:latin typeface="Raleway" pitchFamily="2" charset="0"/>
              </a:rPr>
              <a:t>Nachteile für Gläubiger (§ 9 Abs 2 ReO)</a:t>
            </a:r>
          </a:p>
        </p:txBody>
      </p:sp>
      <p:sp>
        <p:nvSpPr>
          <p:cNvPr id="9" name="Datumsplatzhalter 2">
            <a:extLst>
              <a:ext uri="{FF2B5EF4-FFF2-40B4-BE49-F238E27FC236}">
                <a16:creationId xmlns:a16="http://schemas.microsoft.com/office/drawing/2014/main" id="{38956916-0094-429E-8D36-2C421CBDEBE8}"/>
              </a:ext>
            </a:extLst>
          </p:cNvPr>
          <p:cNvSpPr>
            <a:spLocks noGrp="1"/>
          </p:cNvSpPr>
          <p:nvPr>
            <p:ph type="dt" sz="half" idx="10"/>
          </p:nvPr>
        </p:nvSpPr>
        <p:spPr>
          <a:xfrm>
            <a:off x="838199" y="6356350"/>
            <a:ext cx="10050379" cy="365125"/>
          </a:xfrm>
        </p:spPr>
        <p:txBody>
          <a:bodyPr/>
          <a:lstStyle/>
          <a:p>
            <a:r>
              <a:rPr lang="de-DE" dirty="0">
                <a:latin typeface="Raleway" pitchFamily="2" charset="0"/>
              </a:rPr>
              <a:t>ARS Tagung Insolvenzrecht 2021			</a:t>
            </a:r>
            <a:r>
              <a:rPr lang="de-DE" dirty="0"/>
              <a:t>					</a:t>
            </a:r>
          </a:p>
        </p:txBody>
      </p:sp>
    </p:spTree>
    <p:extLst>
      <p:ext uri="{BB962C8B-B14F-4D97-AF65-F5344CB8AC3E}">
        <p14:creationId xmlns:p14="http://schemas.microsoft.com/office/powerpoint/2010/main" val="25879803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0591DF3C-CF2B-4A5D-8340-9EE4E790C531}"/>
              </a:ext>
            </a:extLst>
          </p:cNvPr>
          <p:cNvSpPr>
            <a:spLocks noGrp="1"/>
          </p:cNvSpPr>
          <p:nvPr>
            <p:ph type="sldNum" sz="quarter" idx="12"/>
          </p:nvPr>
        </p:nvSpPr>
        <p:spPr/>
        <p:txBody>
          <a:bodyPr/>
          <a:lstStyle/>
          <a:p>
            <a:fld id="{9CFD1DE5-C93E-45E4-AC07-2CC528E52F79}" type="slidenum">
              <a:rPr lang="de-DE" smtClean="0">
                <a:latin typeface="Raleway" pitchFamily="2" charset="0"/>
              </a:rPr>
              <a:t>13</a:t>
            </a:fld>
            <a:endParaRPr lang="de-DE" dirty="0">
              <a:latin typeface="Raleway" pitchFamily="2" charset="0"/>
            </a:endParaRPr>
          </a:p>
        </p:txBody>
      </p:sp>
      <p:sp>
        <p:nvSpPr>
          <p:cNvPr id="5" name="Textfeld 4">
            <a:extLst>
              <a:ext uri="{FF2B5EF4-FFF2-40B4-BE49-F238E27FC236}">
                <a16:creationId xmlns:a16="http://schemas.microsoft.com/office/drawing/2014/main" id="{DF1B42D8-9496-4812-8EA8-BE81B4291385}"/>
              </a:ext>
            </a:extLst>
          </p:cNvPr>
          <p:cNvSpPr txBox="1"/>
          <p:nvPr/>
        </p:nvSpPr>
        <p:spPr>
          <a:xfrm>
            <a:off x="757523" y="904947"/>
            <a:ext cx="10635682" cy="707886"/>
          </a:xfrm>
          <a:prstGeom prst="rect">
            <a:avLst/>
          </a:prstGeom>
          <a:noFill/>
        </p:spPr>
        <p:txBody>
          <a:bodyPr wrap="square" rtlCol="0">
            <a:spAutoFit/>
          </a:bodyPr>
          <a:lstStyle/>
          <a:p>
            <a:r>
              <a:rPr lang="de-DE" sz="4000" b="1" dirty="0">
                <a:solidFill>
                  <a:srgbClr val="00A56D"/>
                </a:solidFill>
                <a:latin typeface="Raleway" pitchFamily="2" charset="0"/>
              </a:rPr>
              <a:t>Restrukturierungsverfahren nach der ReO</a:t>
            </a:r>
          </a:p>
        </p:txBody>
      </p:sp>
      <p:sp>
        <p:nvSpPr>
          <p:cNvPr id="7" name="Textfeld 6">
            <a:extLst>
              <a:ext uri="{FF2B5EF4-FFF2-40B4-BE49-F238E27FC236}">
                <a16:creationId xmlns:a16="http://schemas.microsoft.com/office/drawing/2014/main" id="{805BD0B9-715B-4C27-9429-309C36DEFC3E}"/>
              </a:ext>
            </a:extLst>
          </p:cNvPr>
          <p:cNvSpPr txBox="1"/>
          <p:nvPr/>
        </p:nvSpPr>
        <p:spPr>
          <a:xfrm>
            <a:off x="757523" y="1785706"/>
            <a:ext cx="10596277" cy="3585597"/>
          </a:xfrm>
          <a:prstGeom prst="rect">
            <a:avLst/>
          </a:prstGeom>
          <a:noFill/>
        </p:spPr>
        <p:txBody>
          <a:bodyPr wrap="square" rtlCol="0">
            <a:spAutoFit/>
          </a:bodyPr>
          <a:lstStyle/>
          <a:p>
            <a:pPr marL="342900" indent="-342900">
              <a:spcBef>
                <a:spcPts val="1200"/>
              </a:spcBef>
              <a:buClr>
                <a:srgbClr val="00A56D"/>
              </a:buClr>
              <a:buFont typeface="Arial" panose="020B0604020202020204" pitchFamily="34" charset="0"/>
              <a:buChar char="•"/>
            </a:pPr>
            <a:r>
              <a:rPr lang="de-DE" sz="1600" b="1" dirty="0">
                <a:latin typeface="Raleway" pitchFamily="2" charset="0"/>
              </a:rPr>
              <a:t>Eckpunkte des ordentliches Restrukturierungsverfahren (Fortsetzung)</a:t>
            </a:r>
          </a:p>
          <a:p>
            <a:pPr marL="800100" lvl="1" indent="-342900">
              <a:spcBef>
                <a:spcPts val="600"/>
              </a:spcBef>
              <a:buClr>
                <a:srgbClr val="00A56D"/>
              </a:buClr>
              <a:buFont typeface="Symbol" panose="05050102010706020507" pitchFamily="18" charset="2"/>
              <a:buChar char="-"/>
            </a:pPr>
            <a:r>
              <a:rPr lang="de-DE" sz="1600" b="1" dirty="0">
                <a:latin typeface="Raleway" pitchFamily="2" charset="0"/>
              </a:rPr>
              <a:t>Vollstreckungssperre</a:t>
            </a:r>
            <a:r>
              <a:rPr lang="de-DE" sz="1600" dirty="0">
                <a:latin typeface="Raleway" pitchFamily="2" charset="0"/>
              </a:rPr>
              <a:t> (auf Antrag des Schuldners)</a:t>
            </a:r>
          </a:p>
          <a:p>
            <a:pPr marL="1257300" lvl="2" indent="-342900">
              <a:buClr>
                <a:srgbClr val="00A56D"/>
              </a:buClr>
              <a:buFont typeface="Wingdings" panose="05000000000000000000" pitchFamily="2" charset="2"/>
              <a:buChar char="Ø"/>
            </a:pPr>
            <a:r>
              <a:rPr lang="de-DE" sz="1600" dirty="0">
                <a:latin typeface="Raleway" pitchFamily="2" charset="0"/>
              </a:rPr>
              <a:t>Exekutionssperre </a:t>
            </a:r>
            <a:r>
              <a:rPr lang="de-DE" sz="1600" u="sng" dirty="0">
                <a:latin typeface="Raleway" pitchFamily="2" charset="0"/>
              </a:rPr>
              <a:t>und</a:t>
            </a:r>
            <a:r>
              <a:rPr lang="de-DE" sz="1600" dirty="0">
                <a:latin typeface="Raleway" pitchFamily="2" charset="0"/>
              </a:rPr>
              <a:t> Verbot außergerichtlicher Verwertungen (§ 20 Abs 2 ReO)</a:t>
            </a:r>
          </a:p>
          <a:p>
            <a:pPr marL="1257300" lvl="2" indent="-342900">
              <a:buClr>
                <a:srgbClr val="00A56D"/>
              </a:buClr>
              <a:buFont typeface="Wingdings" panose="05000000000000000000" pitchFamily="2" charset="2"/>
              <a:buChar char="Ø"/>
            </a:pPr>
            <a:r>
              <a:rPr lang="de-DE" sz="1600" dirty="0">
                <a:latin typeface="Raleway" pitchFamily="2" charset="0"/>
              </a:rPr>
              <a:t>für einzelne Gläubiger oder Gläubigerklassen (auch gesicherte Gläubiger)</a:t>
            </a:r>
          </a:p>
          <a:p>
            <a:pPr marL="1714500" lvl="3" indent="-342900">
              <a:buClr>
                <a:srgbClr val="00A56D"/>
              </a:buClr>
              <a:buFont typeface="Wingdings" panose="05000000000000000000" pitchFamily="2" charset="2"/>
              <a:buChar char="ü"/>
            </a:pPr>
            <a:r>
              <a:rPr lang="de-DE" sz="1600" dirty="0">
                <a:latin typeface="Raleway" pitchFamily="2" charset="0"/>
              </a:rPr>
              <a:t>Allgemeine Vollstreckungssperre im Europäischen Restrukturierungsverfahren</a:t>
            </a:r>
          </a:p>
          <a:p>
            <a:pPr marL="1257300" lvl="2" indent="-342900">
              <a:buClr>
                <a:srgbClr val="00A56D"/>
              </a:buClr>
              <a:buFont typeface="Wingdings" panose="05000000000000000000" pitchFamily="2" charset="2"/>
              <a:buChar char="Ø"/>
            </a:pPr>
            <a:r>
              <a:rPr lang="de-DE" sz="1600" dirty="0">
                <a:latin typeface="Raleway" pitchFamily="2" charset="0"/>
              </a:rPr>
              <a:t>Dauer: 3 Monate (verlängerbar bzw erneuerbar, maximal aber 6 Monate)</a:t>
            </a:r>
          </a:p>
          <a:p>
            <a:pPr marL="1257300" lvl="2" indent="-342900">
              <a:buClr>
                <a:srgbClr val="00A56D"/>
              </a:buClr>
              <a:buFont typeface="Wingdings" panose="05000000000000000000" pitchFamily="2" charset="2"/>
              <a:buChar char="Ø"/>
            </a:pPr>
            <a:r>
              <a:rPr lang="de-DE" sz="1600" dirty="0">
                <a:latin typeface="Raleway" pitchFamily="2" charset="0"/>
              </a:rPr>
              <a:t>Wirkt mit Zustellung an Gläubiger</a:t>
            </a:r>
          </a:p>
          <a:p>
            <a:pPr marL="1257300" lvl="2" indent="-342900">
              <a:buClr>
                <a:srgbClr val="00A56D"/>
              </a:buClr>
              <a:buFont typeface="Wingdings" panose="05000000000000000000" pitchFamily="2" charset="2"/>
              <a:buChar char="Ø"/>
            </a:pPr>
            <a:r>
              <a:rPr lang="de-DE" sz="1600" dirty="0">
                <a:latin typeface="Raleway" pitchFamily="2" charset="0"/>
              </a:rPr>
              <a:t>Keine Rekursrecht für betroffene Gläubiger &gt; nur Antragsrecht nach § 23 ReO auf Aufhebung </a:t>
            </a:r>
          </a:p>
          <a:p>
            <a:pPr marL="1714500" lvl="3" indent="-342900">
              <a:buClr>
                <a:srgbClr val="00A56D"/>
              </a:buClr>
              <a:buFont typeface="Wingdings" panose="05000000000000000000" pitchFamily="2" charset="2"/>
              <a:buChar char="ü"/>
            </a:pPr>
            <a:r>
              <a:rPr lang="de-DE" sz="1600" dirty="0">
                <a:latin typeface="Raleway" pitchFamily="2" charset="0"/>
              </a:rPr>
              <a:t>bei gescheitertem RP</a:t>
            </a:r>
          </a:p>
          <a:p>
            <a:pPr marL="1714500" lvl="3" indent="-342900">
              <a:buClr>
                <a:srgbClr val="00A56D"/>
              </a:buClr>
              <a:buFont typeface="Wingdings" panose="05000000000000000000" pitchFamily="2" charset="2"/>
              <a:buChar char="ü"/>
            </a:pPr>
            <a:r>
              <a:rPr lang="de-DE" sz="1600" dirty="0">
                <a:latin typeface="Raleway" pitchFamily="2" charset="0"/>
              </a:rPr>
              <a:t>bei unangemessener Beeinträchtigung </a:t>
            </a:r>
          </a:p>
          <a:p>
            <a:pPr marL="1714500" lvl="3" indent="-342900">
              <a:buClr>
                <a:srgbClr val="00A56D"/>
              </a:buClr>
              <a:buFont typeface="Wingdings" panose="05000000000000000000" pitchFamily="2" charset="2"/>
              <a:buChar char="ü"/>
            </a:pPr>
            <a:r>
              <a:rPr lang="de-DE" sz="1600" dirty="0">
                <a:latin typeface="Raleway" pitchFamily="2" charset="0"/>
              </a:rPr>
              <a:t>wenn Vollstreckungssperre zur Insolvenz des Gläubigers führt</a:t>
            </a:r>
          </a:p>
          <a:p>
            <a:pPr marL="1714500" lvl="3" indent="-342900">
              <a:buClr>
                <a:srgbClr val="00A56D"/>
              </a:buClr>
              <a:buFont typeface="Wingdings" panose="05000000000000000000" pitchFamily="2" charset="2"/>
              <a:buChar char="ü"/>
            </a:pPr>
            <a:r>
              <a:rPr lang="de-DE" sz="1600" dirty="0">
                <a:latin typeface="Raleway" pitchFamily="2" charset="0"/>
              </a:rPr>
              <a:t>wenn Unternehmensfortführung nicht gefährdet ist</a:t>
            </a:r>
          </a:p>
          <a:p>
            <a:pPr marL="1257300" lvl="2" indent="-342900">
              <a:buClr>
                <a:srgbClr val="00A56D"/>
              </a:buClr>
              <a:buFont typeface="Wingdings" panose="05000000000000000000" pitchFamily="2" charset="2"/>
              <a:buChar char="Ø"/>
            </a:pPr>
            <a:r>
              <a:rPr lang="de-DE" sz="1600" u="sng" dirty="0">
                <a:latin typeface="Raleway" pitchFamily="2" charset="0"/>
              </a:rPr>
              <a:t>Positive Nebenwirkungen:</a:t>
            </a:r>
            <a:r>
              <a:rPr lang="de-DE" sz="1600" dirty="0">
                <a:latin typeface="Raleway" pitchFamily="2" charset="0"/>
              </a:rPr>
              <a:t> </a:t>
            </a:r>
            <a:r>
              <a:rPr lang="de-DE" sz="1600" b="1" dirty="0">
                <a:latin typeface="Raleway" pitchFamily="2" charset="0"/>
              </a:rPr>
              <a:t>Insolvenz, Haftungs- und Vertragsschutz </a:t>
            </a:r>
            <a:r>
              <a:rPr lang="de-DE" sz="1600" dirty="0">
                <a:latin typeface="Raleway" pitchFamily="2" charset="0"/>
              </a:rPr>
              <a:t>(§§ 24ff ReO)</a:t>
            </a:r>
          </a:p>
          <a:p>
            <a:pPr marL="800100" lvl="1" indent="-342900">
              <a:buClr>
                <a:srgbClr val="00A56D"/>
              </a:buClr>
              <a:buFont typeface="Symbol" panose="05050102010706020507" pitchFamily="18" charset="2"/>
              <a:buChar char="-"/>
            </a:pPr>
            <a:endParaRPr lang="de-DE" sz="1400" b="1" dirty="0">
              <a:latin typeface="Raleway" pitchFamily="2" charset="0"/>
            </a:endParaRPr>
          </a:p>
        </p:txBody>
      </p:sp>
      <p:sp>
        <p:nvSpPr>
          <p:cNvPr id="9" name="Datumsplatzhalter 2">
            <a:extLst>
              <a:ext uri="{FF2B5EF4-FFF2-40B4-BE49-F238E27FC236}">
                <a16:creationId xmlns:a16="http://schemas.microsoft.com/office/drawing/2014/main" id="{38956916-0094-429E-8D36-2C421CBDEBE8}"/>
              </a:ext>
            </a:extLst>
          </p:cNvPr>
          <p:cNvSpPr>
            <a:spLocks noGrp="1"/>
          </p:cNvSpPr>
          <p:nvPr>
            <p:ph type="dt" sz="half" idx="10"/>
          </p:nvPr>
        </p:nvSpPr>
        <p:spPr>
          <a:xfrm>
            <a:off x="838199" y="6356350"/>
            <a:ext cx="10050379" cy="365125"/>
          </a:xfrm>
        </p:spPr>
        <p:txBody>
          <a:bodyPr/>
          <a:lstStyle/>
          <a:p>
            <a:r>
              <a:rPr lang="de-DE" dirty="0">
                <a:latin typeface="Raleway" pitchFamily="2" charset="0"/>
              </a:rPr>
              <a:t>ARS Tagung Insolvenzrecht 2021			</a:t>
            </a:r>
            <a:r>
              <a:rPr lang="de-DE" dirty="0"/>
              <a:t>					</a:t>
            </a:r>
          </a:p>
        </p:txBody>
      </p:sp>
    </p:spTree>
    <p:extLst>
      <p:ext uri="{BB962C8B-B14F-4D97-AF65-F5344CB8AC3E}">
        <p14:creationId xmlns:p14="http://schemas.microsoft.com/office/powerpoint/2010/main" val="15306448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0591DF3C-CF2B-4A5D-8340-9EE4E790C531}"/>
              </a:ext>
            </a:extLst>
          </p:cNvPr>
          <p:cNvSpPr>
            <a:spLocks noGrp="1"/>
          </p:cNvSpPr>
          <p:nvPr>
            <p:ph type="sldNum" sz="quarter" idx="12"/>
          </p:nvPr>
        </p:nvSpPr>
        <p:spPr/>
        <p:txBody>
          <a:bodyPr/>
          <a:lstStyle/>
          <a:p>
            <a:fld id="{9CFD1DE5-C93E-45E4-AC07-2CC528E52F79}" type="slidenum">
              <a:rPr lang="de-DE" smtClean="0">
                <a:latin typeface="Raleway" pitchFamily="2" charset="0"/>
              </a:rPr>
              <a:t>14</a:t>
            </a:fld>
            <a:endParaRPr lang="de-DE" dirty="0">
              <a:latin typeface="Raleway" pitchFamily="2" charset="0"/>
            </a:endParaRPr>
          </a:p>
        </p:txBody>
      </p:sp>
      <p:sp>
        <p:nvSpPr>
          <p:cNvPr id="5" name="Textfeld 4">
            <a:extLst>
              <a:ext uri="{FF2B5EF4-FFF2-40B4-BE49-F238E27FC236}">
                <a16:creationId xmlns:a16="http://schemas.microsoft.com/office/drawing/2014/main" id="{DF1B42D8-9496-4812-8EA8-BE81B4291385}"/>
              </a:ext>
            </a:extLst>
          </p:cNvPr>
          <p:cNvSpPr txBox="1"/>
          <p:nvPr/>
        </p:nvSpPr>
        <p:spPr>
          <a:xfrm>
            <a:off x="757523" y="886867"/>
            <a:ext cx="10635682" cy="707886"/>
          </a:xfrm>
          <a:prstGeom prst="rect">
            <a:avLst/>
          </a:prstGeom>
          <a:noFill/>
        </p:spPr>
        <p:txBody>
          <a:bodyPr wrap="square" rtlCol="0">
            <a:spAutoFit/>
          </a:bodyPr>
          <a:lstStyle/>
          <a:p>
            <a:r>
              <a:rPr lang="de-DE" sz="4000" b="1" dirty="0">
                <a:solidFill>
                  <a:srgbClr val="00A56D"/>
                </a:solidFill>
                <a:latin typeface="Raleway" pitchFamily="2" charset="0"/>
              </a:rPr>
              <a:t>Exkurs: Restrukturierungsplan</a:t>
            </a:r>
          </a:p>
        </p:txBody>
      </p:sp>
      <p:sp>
        <p:nvSpPr>
          <p:cNvPr id="7" name="Textfeld 6">
            <a:extLst>
              <a:ext uri="{FF2B5EF4-FFF2-40B4-BE49-F238E27FC236}">
                <a16:creationId xmlns:a16="http://schemas.microsoft.com/office/drawing/2014/main" id="{805BD0B9-715B-4C27-9429-309C36DEFC3E}"/>
              </a:ext>
            </a:extLst>
          </p:cNvPr>
          <p:cNvSpPr txBox="1"/>
          <p:nvPr/>
        </p:nvSpPr>
        <p:spPr>
          <a:xfrm>
            <a:off x="757523" y="1805726"/>
            <a:ext cx="10596277" cy="4416594"/>
          </a:xfrm>
          <a:prstGeom prst="rect">
            <a:avLst/>
          </a:prstGeom>
          <a:noFill/>
        </p:spPr>
        <p:txBody>
          <a:bodyPr wrap="square" rtlCol="0">
            <a:spAutoFit/>
          </a:bodyPr>
          <a:lstStyle/>
          <a:p>
            <a:pPr marL="342900" indent="-342900" algn="just">
              <a:buClr>
                <a:srgbClr val="00A56D"/>
              </a:buClr>
              <a:buFont typeface="Arial" panose="020B0604020202020204" pitchFamily="34" charset="0"/>
              <a:buChar char="•"/>
            </a:pPr>
            <a:r>
              <a:rPr lang="de-DE" sz="1400" b="1" dirty="0">
                <a:latin typeface="Raleway" pitchFamily="2" charset="0"/>
              </a:rPr>
              <a:t>Vorlage</a:t>
            </a:r>
            <a:r>
              <a:rPr lang="de-DE" sz="1400" dirty="0">
                <a:latin typeface="Raleway" pitchFamily="2" charset="0"/>
              </a:rPr>
              <a:t> binnen (längstens) 60 Tagen (allenfalls mit Unterstützung eines RB zu erstellen &gt; vgl § 8 Abs 2 ReO)</a:t>
            </a:r>
          </a:p>
          <a:p>
            <a:pPr marL="800100" lvl="1" indent="-342900" algn="just">
              <a:buClr>
                <a:srgbClr val="00A56D"/>
              </a:buClr>
              <a:buFont typeface="Symbol" panose="05050102010706020507" pitchFamily="18" charset="2"/>
              <a:buChar char="-"/>
            </a:pPr>
            <a:r>
              <a:rPr lang="de-DE" sz="1400" dirty="0">
                <a:latin typeface="Raleway" pitchFamily="2" charset="0"/>
              </a:rPr>
              <a:t>Nichtvorlage ist Einstellungsgrund (§ 41 Abs 2 Z 1 ReO)</a:t>
            </a:r>
          </a:p>
          <a:p>
            <a:pPr marL="342900" indent="-342900" algn="just">
              <a:spcBef>
                <a:spcPts val="600"/>
              </a:spcBef>
              <a:buClr>
                <a:srgbClr val="00A56D"/>
              </a:buClr>
              <a:buFont typeface="Arial" panose="020B0604020202020204" pitchFamily="34" charset="0"/>
              <a:buChar char="•"/>
            </a:pPr>
            <a:r>
              <a:rPr lang="de-DE" sz="1400" b="1" dirty="0">
                <a:latin typeface="Raleway" pitchFamily="2" charset="0"/>
              </a:rPr>
              <a:t>Gestaltender Teil:</a:t>
            </a:r>
          </a:p>
          <a:p>
            <a:pPr marL="800100" lvl="1" indent="-342900" algn="just">
              <a:spcBef>
                <a:spcPts val="600"/>
              </a:spcBef>
              <a:buClr>
                <a:srgbClr val="00A56D"/>
              </a:buClr>
              <a:buFont typeface="Symbol" panose="05050102010706020507" pitchFamily="18" charset="2"/>
              <a:buChar char="-"/>
            </a:pPr>
            <a:r>
              <a:rPr lang="de-DE" sz="1400" b="1" dirty="0">
                <a:latin typeface="Raleway" pitchFamily="2" charset="0"/>
              </a:rPr>
              <a:t>Neuregelung von Forderungsrechten </a:t>
            </a:r>
            <a:r>
              <a:rPr lang="de-DE" sz="1400" dirty="0">
                <a:latin typeface="Raleway" pitchFamily="2" charset="0"/>
              </a:rPr>
              <a:t>(vgl § 28 ReO: „</a:t>
            </a:r>
            <a:r>
              <a:rPr lang="de-DE" sz="1400" i="1" dirty="0">
                <a:latin typeface="Raleway" pitchFamily="2" charset="0"/>
              </a:rPr>
              <a:t>Die die Zahlung betreffenden Vertragsbedingungen können geändert werden. </a:t>
            </a:r>
            <a:r>
              <a:rPr lang="de-DE" sz="1400" dirty="0">
                <a:latin typeface="Raleway" pitchFamily="2" charset="0"/>
              </a:rPr>
              <a:t>[…] </a:t>
            </a:r>
            <a:r>
              <a:rPr lang="de-DE" sz="1400" i="1" dirty="0">
                <a:latin typeface="Raleway" pitchFamily="2" charset="0"/>
              </a:rPr>
              <a:t>Sollen die unter den Restrukturierungsplan fallenden Forderungen gekürzt werden, so ist anzugeben, auf welchen Bruchteil die Kürzung erfolgen soll.</a:t>
            </a:r>
            <a:r>
              <a:rPr lang="de-DE" sz="1400" dirty="0">
                <a:latin typeface="Raleway" pitchFamily="2" charset="0"/>
              </a:rPr>
              <a:t>“)</a:t>
            </a:r>
          </a:p>
          <a:p>
            <a:pPr marL="1257300" lvl="2" indent="-342900" algn="just">
              <a:buClr>
                <a:srgbClr val="00A56D"/>
              </a:buClr>
              <a:buFont typeface="Wingdings" panose="05000000000000000000" pitchFamily="2" charset="2"/>
              <a:buChar char="ü"/>
            </a:pPr>
            <a:r>
              <a:rPr lang="de-DE" sz="1400" dirty="0">
                <a:latin typeface="Raleway" pitchFamily="2" charset="0"/>
              </a:rPr>
              <a:t>Laut ErläutRV auch Zinsen und Zahlungsmodalitäten gestaltbar</a:t>
            </a:r>
          </a:p>
          <a:p>
            <a:pPr marL="1257300" lvl="2" indent="-342900" algn="just">
              <a:buClr>
                <a:srgbClr val="00A56D"/>
              </a:buClr>
              <a:buFont typeface="Wingdings" panose="05000000000000000000" pitchFamily="2" charset="2"/>
              <a:buChar char="ü"/>
            </a:pPr>
            <a:r>
              <a:rPr lang="de-DE" sz="1400" b="1" u="sng" dirty="0">
                <a:latin typeface="Raleway" pitchFamily="2" charset="0"/>
              </a:rPr>
              <a:t>keine</a:t>
            </a:r>
            <a:r>
              <a:rPr lang="de-DE" sz="1400" b="1" dirty="0">
                <a:latin typeface="Raleway" pitchFamily="2" charset="0"/>
              </a:rPr>
              <a:t> Mindestquote und </a:t>
            </a:r>
            <a:r>
              <a:rPr lang="de-DE" sz="1400" b="1" u="sng" dirty="0">
                <a:latin typeface="Raleway" pitchFamily="2" charset="0"/>
              </a:rPr>
              <a:t>keine </a:t>
            </a:r>
            <a:r>
              <a:rPr lang="de-DE" sz="1400" b="1" dirty="0">
                <a:latin typeface="Raleway" pitchFamily="2" charset="0"/>
              </a:rPr>
              <a:t>Höchstfrist (jedoch Kriterium des Gläubigerinteresses)</a:t>
            </a:r>
          </a:p>
          <a:p>
            <a:pPr marL="800100" lvl="1" indent="-342900" algn="just">
              <a:buClr>
                <a:srgbClr val="00A56D"/>
              </a:buClr>
              <a:buFont typeface="Symbol" panose="05050102010706020507" pitchFamily="18" charset="2"/>
              <a:buChar char="-"/>
            </a:pPr>
            <a:r>
              <a:rPr lang="de-DE" sz="1400" dirty="0">
                <a:latin typeface="Raleway" pitchFamily="2" charset="0"/>
              </a:rPr>
              <a:t>Keine Pflicht für Kreditgeber, Linien offen zu halten (vgl § 26 Abs 5 ReO bzw § 25a Abs 2 Z 2 IO)</a:t>
            </a:r>
          </a:p>
          <a:p>
            <a:pPr marL="342900" indent="-342900" algn="just">
              <a:spcBef>
                <a:spcPts val="600"/>
              </a:spcBef>
              <a:buClr>
                <a:srgbClr val="00A56D"/>
              </a:buClr>
              <a:buFont typeface="Arial" panose="020B0604020202020204" pitchFamily="34" charset="0"/>
              <a:buChar char="•"/>
            </a:pPr>
            <a:r>
              <a:rPr lang="de-DE" sz="1400" b="1" dirty="0">
                <a:latin typeface="Raleway" pitchFamily="2" charset="0"/>
              </a:rPr>
              <a:t>Weiterer Inhalt</a:t>
            </a:r>
            <a:r>
              <a:rPr lang="de-DE" sz="1400" dirty="0">
                <a:latin typeface="Raleway" pitchFamily="2" charset="0"/>
              </a:rPr>
              <a:t> &gt; vgl § 27 ReO, ua:</a:t>
            </a:r>
          </a:p>
          <a:p>
            <a:pPr marL="800100" lvl="1" indent="-342900" algn="just">
              <a:buClr>
                <a:srgbClr val="00A56D"/>
              </a:buClr>
              <a:buFont typeface="Symbol" panose="05050102010706020507" pitchFamily="18" charset="2"/>
              <a:buChar char="-"/>
            </a:pPr>
            <a:r>
              <a:rPr lang="de-DE" sz="1400" dirty="0">
                <a:latin typeface="Raleway" pitchFamily="2" charset="0"/>
              </a:rPr>
              <a:t>Darstellung der </a:t>
            </a:r>
            <a:r>
              <a:rPr lang="de-DE" sz="1400" b="1" dirty="0">
                <a:latin typeface="Raleway" pitchFamily="2" charset="0"/>
              </a:rPr>
              <a:t>wirtschaftliche Situation </a:t>
            </a:r>
            <a:r>
              <a:rPr lang="de-DE" sz="1400" dirty="0">
                <a:latin typeface="Raleway" pitchFamily="2" charset="0"/>
              </a:rPr>
              <a:t>(Vermögenslage, AN, Krisenursachen, </a:t>
            </a:r>
            <a:r>
              <a:rPr lang="de-DE" sz="1400" u="sng" dirty="0">
                <a:latin typeface="Raleway" pitchFamily="2" charset="0"/>
              </a:rPr>
              <a:t>Unternehmensbewertung</a:t>
            </a:r>
            <a:r>
              <a:rPr lang="de-DE" sz="1400" dirty="0">
                <a:latin typeface="Raleway" pitchFamily="2" charset="0"/>
              </a:rPr>
              <a:t>)</a:t>
            </a:r>
          </a:p>
          <a:p>
            <a:pPr marL="800100" lvl="1" indent="-342900" algn="just">
              <a:buClr>
                <a:srgbClr val="00A56D"/>
              </a:buClr>
              <a:buFont typeface="Symbol" panose="05050102010706020507" pitchFamily="18" charset="2"/>
              <a:buChar char="-"/>
            </a:pPr>
            <a:r>
              <a:rPr lang="de-DE" sz="1400" dirty="0">
                <a:latin typeface="Raleway" pitchFamily="2" charset="0"/>
              </a:rPr>
              <a:t>die </a:t>
            </a:r>
            <a:r>
              <a:rPr lang="de-DE" sz="1400" b="1" dirty="0">
                <a:latin typeface="Raleway" pitchFamily="2" charset="0"/>
              </a:rPr>
              <a:t>betroffene Gläubiger</a:t>
            </a:r>
            <a:endParaRPr lang="de-DE" sz="1400" dirty="0">
              <a:latin typeface="Raleway" pitchFamily="2" charset="0"/>
            </a:endParaRPr>
          </a:p>
          <a:p>
            <a:pPr marL="800100" lvl="1" indent="-342900" algn="just">
              <a:buClr>
                <a:srgbClr val="00A56D"/>
              </a:buClr>
              <a:buFont typeface="Symbol" panose="05050102010706020507" pitchFamily="18" charset="2"/>
              <a:buChar char="-"/>
            </a:pPr>
            <a:r>
              <a:rPr lang="de-DE" sz="1400" dirty="0">
                <a:latin typeface="Raleway" pitchFamily="2" charset="0"/>
              </a:rPr>
              <a:t>die </a:t>
            </a:r>
            <a:r>
              <a:rPr lang="de-DE" sz="1400" b="1" dirty="0">
                <a:latin typeface="Raleway" pitchFamily="2" charset="0"/>
              </a:rPr>
              <a:t>Gläubigerklassen </a:t>
            </a:r>
            <a:r>
              <a:rPr lang="de-DE" sz="1400" dirty="0">
                <a:latin typeface="Raleway" pitchFamily="2" charset="0"/>
              </a:rPr>
              <a:t>(besicherte Forderungen, unbesicherte Forderungen, Anleihegläubiger, schutzbedürftige Gläubiger, Nachranggläubiger)</a:t>
            </a:r>
          </a:p>
          <a:p>
            <a:pPr marL="1257300" lvl="2" indent="-342900" algn="just">
              <a:buClr>
                <a:srgbClr val="00A56D"/>
              </a:buClr>
              <a:buFont typeface="Wingdings" panose="05000000000000000000" pitchFamily="2" charset="2"/>
              <a:buChar char="ü"/>
            </a:pPr>
            <a:r>
              <a:rPr lang="de-DE" sz="1400" dirty="0">
                <a:latin typeface="Raleway" pitchFamily="2" charset="0"/>
              </a:rPr>
              <a:t>Privilegierung für KMU (=kleine Gesellschaften iSd § 221 Abs 1 UGB) = keine Klassenbildung erforderlich</a:t>
            </a:r>
          </a:p>
          <a:p>
            <a:pPr marL="800100" lvl="1" indent="-342900" algn="just">
              <a:buClr>
                <a:srgbClr val="00A56D"/>
              </a:buClr>
              <a:buFont typeface="Symbol" panose="05050102010706020507" pitchFamily="18" charset="2"/>
              <a:buChar char="-"/>
            </a:pPr>
            <a:r>
              <a:rPr lang="de-DE" sz="1400" dirty="0">
                <a:latin typeface="Raleway" pitchFamily="2" charset="0"/>
              </a:rPr>
              <a:t>die </a:t>
            </a:r>
            <a:r>
              <a:rPr lang="de-DE" sz="1400" b="1" dirty="0">
                <a:latin typeface="Raleway" pitchFamily="2" charset="0"/>
              </a:rPr>
              <a:t>nicht betroffene Gläubiger </a:t>
            </a:r>
            <a:r>
              <a:rPr lang="de-DE" sz="1400" dirty="0">
                <a:latin typeface="Raleway" pitchFamily="2" charset="0"/>
              </a:rPr>
              <a:t>(</a:t>
            </a:r>
            <a:r>
              <a:rPr lang="de-DE" sz="1400" u="sng" dirty="0">
                <a:latin typeface="Raleway" pitchFamily="2" charset="0"/>
              </a:rPr>
              <a:t>Ausnahme muss sachlich gerechtfertigt werden</a:t>
            </a:r>
            <a:r>
              <a:rPr lang="de-DE" sz="1400" dirty="0">
                <a:latin typeface="Raleway" pitchFamily="2" charset="0"/>
              </a:rPr>
              <a:t>, </a:t>
            </a:r>
            <a:r>
              <a:rPr lang="de-DE" sz="1400" u="sng" dirty="0">
                <a:latin typeface="Raleway" pitchFamily="2" charset="0"/>
              </a:rPr>
              <a:t>Klagerecht</a:t>
            </a:r>
            <a:r>
              <a:rPr lang="de-DE" sz="1400" dirty="0">
                <a:latin typeface="Raleway" pitchFamily="2" charset="0"/>
              </a:rPr>
              <a:t> auf Ausfall, bei wissentlichem Verschweigen [§ 42 ReO])</a:t>
            </a:r>
          </a:p>
          <a:p>
            <a:pPr marL="800100" lvl="1" indent="-342900" algn="just">
              <a:buClr>
                <a:srgbClr val="00A56D"/>
              </a:buClr>
              <a:buFont typeface="Symbol" panose="05050102010706020507" pitchFamily="18" charset="2"/>
              <a:buChar char="-"/>
            </a:pPr>
            <a:r>
              <a:rPr lang="de-DE" sz="1400" b="1" dirty="0">
                <a:latin typeface="Raleway" pitchFamily="2" charset="0"/>
              </a:rPr>
              <a:t>(Bedingt) positive Fortbestehensprognose</a:t>
            </a:r>
            <a:r>
              <a:rPr lang="de-DE" sz="1400" dirty="0">
                <a:latin typeface="Raleway" pitchFamily="2" charset="0"/>
              </a:rPr>
              <a:t> (siehe oben) </a:t>
            </a:r>
          </a:p>
          <a:p>
            <a:pPr marL="800100" lvl="1" indent="-342900" algn="just">
              <a:buClr>
                <a:srgbClr val="00A56D"/>
              </a:buClr>
              <a:buFont typeface="Symbol" panose="05050102010706020507" pitchFamily="18" charset="2"/>
              <a:buChar char="-"/>
            </a:pPr>
            <a:r>
              <a:rPr lang="de-DE" sz="1400" dirty="0">
                <a:latin typeface="Raleway" pitchFamily="2" charset="0"/>
              </a:rPr>
              <a:t>Vergleich mit den Szenarien der IO (</a:t>
            </a:r>
            <a:r>
              <a:rPr lang="de-DE" sz="1400" b="1" dirty="0">
                <a:latin typeface="Raleway" pitchFamily="2" charset="0"/>
              </a:rPr>
              <a:t>Kriterium des Gläubigerinteresses</a:t>
            </a:r>
            <a:r>
              <a:rPr lang="de-DE" sz="1400" dirty="0">
                <a:latin typeface="Raleway" pitchFamily="2" charset="0"/>
              </a:rPr>
              <a:t>)</a:t>
            </a:r>
          </a:p>
        </p:txBody>
      </p:sp>
      <p:sp>
        <p:nvSpPr>
          <p:cNvPr id="9" name="Datumsplatzhalter 2">
            <a:extLst>
              <a:ext uri="{FF2B5EF4-FFF2-40B4-BE49-F238E27FC236}">
                <a16:creationId xmlns:a16="http://schemas.microsoft.com/office/drawing/2014/main" id="{38956916-0094-429E-8D36-2C421CBDEBE8}"/>
              </a:ext>
            </a:extLst>
          </p:cNvPr>
          <p:cNvSpPr>
            <a:spLocks noGrp="1"/>
          </p:cNvSpPr>
          <p:nvPr>
            <p:ph type="dt" sz="half" idx="10"/>
          </p:nvPr>
        </p:nvSpPr>
        <p:spPr>
          <a:xfrm>
            <a:off x="838199" y="6356350"/>
            <a:ext cx="10050379" cy="365125"/>
          </a:xfrm>
        </p:spPr>
        <p:txBody>
          <a:bodyPr/>
          <a:lstStyle/>
          <a:p>
            <a:r>
              <a:rPr lang="de-DE" dirty="0">
                <a:latin typeface="Raleway" pitchFamily="2" charset="0"/>
              </a:rPr>
              <a:t>ARS Tagung Insolvenzrecht 2021			</a:t>
            </a:r>
            <a:r>
              <a:rPr lang="de-DE" dirty="0"/>
              <a:t>					</a:t>
            </a:r>
          </a:p>
        </p:txBody>
      </p:sp>
    </p:spTree>
    <p:extLst>
      <p:ext uri="{BB962C8B-B14F-4D97-AF65-F5344CB8AC3E}">
        <p14:creationId xmlns:p14="http://schemas.microsoft.com/office/powerpoint/2010/main" val="26745259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0591DF3C-CF2B-4A5D-8340-9EE4E790C531}"/>
              </a:ext>
            </a:extLst>
          </p:cNvPr>
          <p:cNvSpPr>
            <a:spLocks noGrp="1"/>
          </p:cNvSpPr>
          <p:nvPr>
            <p:ph type="sldNum" sz="quarter" idx="12"/>
          </p:nvPr>
        </p:nvSpPr>
        <p:spPr/>
        <p:txBody>
          <a:bodyPr/>
          <a:lstStyle/>
          <a:p>
            <a:fld id="{9CFD1DE5-C93E-45E4-AC07-2CC528E52F79}" type="slidenum">
              <a:rPr lang="de-DE" smtClean="0">
                <a:latin typeface="Raleway" pitchFamily="2" charset="0"/>
              </a:rPr>
              <a:t>15</a:t>
            </a:fld>
            <a:endParaRPr lang="de-DE" dirty="0">
              <a:latin typeface="Raleway" pitchFamily="2" charset="0"/>
            </a:endParaRPr>
          </a:p>
        </p:txBody>
      </p:sp>
      <p:sp>
        <p:nvSpPr>
          <p:cNvPr id="5" name="Textfeld 4">
            <a:extLst>
              <a:ext uri="{FF2B5EF4-FFF2-40B4-BE49-F238E27FC236}">
                <a16:creationId xmlns:a16="http://schemas.microsoft.com/office/drawing/2014/main" id="{DF1B42D8-9496-4812-8EA8-BE81B4291385}"/>
              </a:ext>
            </a:extLst>
          </p:cNvPr>
          <p:cNvSpPr txBox="1"/>
          <p:nvPr/>
        </p:nvSpPr>
        <p:spPr>
          <a:xfrm>
            <a:off x="757523" y="907097"/>
            <a:ext cx="10635682" cy="707886"/>
          </a:xfrm>
          <a:prstGeom prst="rect">
            <a:avLst/>
          </a:prstGeom>
          <a:noFill/>
        </p:spPr>
        <p:txBody>
          <a:bodyPr wrap="square" rtlCol="0">
            <a:spAutoFit/>
          </a:bodyPr>
          <a:lstStyle/>
          <a:p>
            <a:r>
              <a:rPr lang="de-DE" sz="4000" b="1" dirty="0">
                <a:solidFill>
                  <a:srgbClr val="00A56D"/>
                </a:solidFill>
                <a:latin typeface="Raleway" pitchFamily="2" charset="0"/>
              </a:rPr>
              <a:t>Exkurs: Restrukturierungsplan</a:t>
            </a:r>
          </a:p>
        </p:txBody>
      </p:sp>
      <p:sp>
        <p:nvSpPr>
          <p:cNvPr id="7" name="Textfeld 6">
            <a:extLst>
              <a:ext uri="{FF2B5EF4-FFF2-40B4-BE49-F238E27FC236}">
                <a16:creationId xmlns:a16="http://schemas.microsoft.com/office/drawing/2014/main" id="{805BD0B9-715B-4C27-9429-309C36DEFC3E}"/>
              </a:ext>
            </a:extLst>
          </p:cNvPr>
          <p:cNvSpPr txBox="1"/>
          <p:nvPr/>
        </p:nvSpPr>
        <p:spPr>
          <a:xfrm>
            <a:off x="757523" y="1715814"/>
            <a:ext cx="10988066" cy="3739485"/>
          </a:xfrm>
          <a:prstGeom prst="rect">
            <a:avLst/>
          </a:prstGeom>
          <a:noFill/>
        </p:spPr>
        <p:txBody>
          <a:bodyPr wrap="square" rtlCol="0">
            <a:spAutoFit/>
          </a:bodyPr>
          <a:lstStyle/>
          <a:p>
            <a:pPr marL="342900" indent="-342900">
              <a:spcBef>
                <a:spcPts val="600"/>
              </a:spcBef>
              <a:buClr>
                <a:srgbClr val="00A56D"/>
              </a:buClr>
              <a:buFont typeface="Arial" panose="020B0604020202020204" pitchFamily="34" charset="0"/>
              <a:buChar char="•"/>
            </a:pPr>
            <a:r>
              <a:rPr lang="de-DE" sz="1600" b="1" dirty="0">
                <a:latin typeface="Raleway" pitchFamily="2" charset="0"/>
              </a:rPr>
              <a:t>Abstimmung</a:t>
            </a:r>
            <a:r>
              <a:rPr lang="de-DE" sz="1600" dirty="0">
                <a:latin typeface="Raleway" pitchFamily="2" charset="0"/>
              </a:rPr>
              <a:t> über RP </a:t>
            </a:r>
          </a:p>
          <a:p>
            <a:pPr marL="800100" lvl="1" indent="-342900">
              <a:buClr>
                <a:srgbClr val="00A56D"/>
              </a:buClr>
              <a:buFont typeface="Symbol" panose="05050102010706020507" pitchFamily="18" charset="2"/>
              <a:buChar char="-"/>
            </a:pPr>
            <a:r>
              <a:rPr lang="de-DE" sz="1600" dirty="0">
                <a:latin typeface="Raleway" pitchFamily="2" charset="0"/>
              </a:rPr>
              <a:t>Abstimmungstagsatzung (30-60 Tage nach Vorlage des Restrukturierungsplans)</a:t>
            </a:r>
          </a:p>
          <a:p>
            <a:pPr marL="800100" lvl="1" indent="-342900">
              <a:buClr>
                <a:srgbClr val="00A56D"/>
              </a:buClr>
              <a:buFont typeface="Symbol" panose="05050102010706020507" pitchFamily="18" charset="2"/>
              <a:buChar char="-"/>
            </a:pPr>
            <a:r>
              <a:rPr lang="de-DE" sz="1600" dirty="0">
                <a:latin typeface="Raleway" pitchFamily="2" charset="0"/>
              </a:rPr>
              <a:t>RP ist den betroffenen Gläubigern 2 Wochen vor der Abstimmung </a:t>
            </a:r>
            <a:r>
              <a:rPr lang="de-DE" sz="1600" b="1" u="sng" dirty="0">
                <a:latin typeface="Raleway" pitchFamily="2" charset="0"/>
              </a:rPr>
              <a:t>durch Schuldner</a:t>
            </a:r>
            <a:r>
              <a:rPr lang="de-DE" sz="1600" b="1" dirty="0">
                <a:latin typeface="Raleway" pitchFamily="2" charset="0"/>
              </a:rPr>
              <a:t> </a:t>
            </a:r>
            <a:r>
              <a:rPr lang="de-DE" sz="1600" dirty="0">
                <a:latin typeface="Raleway" pitchFamily="2" charset="0"/>
              </a:rPr>
              <a:t>zu übermitteln</a:t>
            </a:r>
          </a:p>
          <a:p>
            <a:pPr marL="800100" lvl="1" indent="-342900">
              <a:buClr>
                <a:srgbClr val="00A56D"/>
              </a:buClr>
              <a:buFont typeface="Symbol" panose="05050102010706020507" pitchFamily="18" charset="2"/>
              <a:buChar char="-"/>
            </a:pPr>
            <a:r>
              <a:rPr lang="de-DE" sz="1600" dirty="0">
                <a:latin typeface="Raleway" pitchFamily="2" charset="0"/>
              </a:rPr>
              <a:t>Abstimmung nur der betroffenen Gläubiger</a:t>
            </a:r>
          </a:p>
          <a:p>
            <a:pPr marL="1257300" lvl="2" indent="-342900">
              <a:buClr>
                <a:srgbClr val="00A56D"/>
              </a:buClr>
              <a:buFont typeface="Wingdings" panose="05000000000000000000" pitchFamily="2" charset="2"/>
              <a:buChar char="Ø"/>
            </a:pPr>
            <a:r>
              <a:rPr lang="de-DE" sz="1600" dirty="0">
                <a:latin typeface="Raleway" pitchFamily="2" charset="0"/>
              </a:rPr>
              <a:t>Stimmrecht nach Maßgabe der vom RP betroffenen Forderungen (Zinsen bis Vorlage RP)</a:t>
            </a:r>
          </a:p>
          <a:p>
            <a:pPr marL="1257300" lvl="2" indent="-342900">
              <a:buClr>
                <a:srgbClr val="00A56D"/>
              </a:buClr>
              <a:buFont typeface="Wingdings" panose="05000000000000000000" pitchFamily="2" charset="2"/>
              <a:buChar char="Ø"/>
            </a:pPr>
            <a:r>
              <a:rPr lang="de-DE" sz="1600" dirty="0">
                <a:latin typeface="Raleway" pitchFamily="2" charset="0"/>
              </a:rPr>
              <a:t>Annahme bei einfach Kopfmehrheit und 75%ige Summenmehrheit in jeder Klasse</a:t>
            </a:r>
          </a:p>
          <a:p>
            <a:pPr marL="342900" indent="-342900">
              <a:spcBef>
                <a:spcPts val="600"/>
              </a:spcBef>
              <a:buClr>
                <a:srgbClr val="00A56D"/>
              </a:buClr>
              <a:buFont typeface="Arial" panose="020B0604020202020204" pitchFamily="34" charset="0"/>
              <a:buChar char="•"/>
            </a:pPr>
            <a:r>
              <a:rPr lang="de-DE" sz="1600" b="1" dirty="0">
                <a:latin typeface="Raleway" pitchFamily="2" charset="0"/>
              </a:rPr>
              <a:t>Cram-Down</a:t>
            </a:r>
            <a:r>
              <a:rPr lang="de-DE" sz="1600" dirty="0">
                <a:latin typeface="Raleway" pitchFamily="2" charset="0"/>
              </a:rPr>
              <a:t> </a:t>
            </a:r>
          </a:p>
          <a:p>
            <a:pPr marL="800100" lvl="1" indent="-342900">
              <a:buClr>
                <a:srgbClr val="00A56D"/>
              </a:buClr>
              <a:buFont typeface="Symbol" panose="05050102010706020507" pitchFamily="18" charset="2"/>
              <a:buChar char="-"/>
            </a:pPr>
            <a:r>
              <a:rPr lang="de-DE" sz="1600" dirty="0">
                <a:latin typeface="Raleway" pitchFamily="2" charset="0"/>
              </a:rPr>
              <a:t>Bestätigung des RP trotz Ablehnung durch eine Gläubigerklasse</a:t>
            </a:r>
          </a:p>
          <a:p>
            <a:pPr marL="1257300" lvl="2" indent="-342900" algn="just">
              <a:buClr>
                <a:srgbClr val="00A56D"/>
              </a:buClr>
              <a:buFont typeface="Wingdings" panose="05000000000000000000" pitchFamily="2" charset="2"/>
              <a:buChar char="Ø"/>
            </a:pPr>
            <a:r>
              <a:rPr lang="de-DE" sz="1600" dirty="0">
                <a:latin typeface="Raleway" pitchFamily="2" charset="0"/>
              </a:rPr>
              <a:t>Annahme des RP durch eine </a:t>
            </a:r>
            <a:r>
              <a:rPr lang="de-DE" sz="1600" b="1" dirty="0">
                <a:latin typeface="Raleway" pitchFamily="2" charset="0"/>
              </a:rPr>
              <a:t>Mehrheit der Gläubigerklassen </a:t>
            </a:r>
            <a:r>
              <a:rPr lang="de-DE" sz="1600" u="sng" dirty="0">
                <a:latin typeface="Raleway" pitchFamily="2" charset="0"/>
              </a:rPr>
              <a:t>einschließlich</a:t>
            </a:r>
            <a:r>
              <a:rPr lang="de-DE" sz="1600" dirty="0">
                <a:latin typeface="Raleway" pitchFamily="2" charset="0"/>
              </a:rPr>
              <a:t> der Klasse der </a:t>
            </a:r>
            <a:r>
              <a:rPr lang="de-DE" sz="1600" u="sng" dirty="0">
                <a:latin typeface="Raleway" pitchFamily="2" charset="0"/>
              </a:rPr>
              <a:t>besicherten Gläubiger</a:t>
            </a:r>
            <a:r>
              <a:rPr lang="de-DE" sz="1600" dirty="0">
                <a:latin typeface="Raleway" pitchFamily="2" charset="0"/>
              </a:rPr>
              <a:t> oder von einer Mehrheit der Gläubigerklassen die im Falle eines Insolvenzverfahrens mit fortgeführten Unternehmen „</a:t>
            </a:r>
            <a:r>
              <a:rPr lang="de-DE" sz="1600" i="1" u="sng" dirty="0">
                <a:latin typeface="Raleway" pitchFamily="2" charset="0"/>
              </a:rPr>
              <a:t>in </a:t>
            </a:r>
            <a:r>
              <a:rPr lang="de-DE" sz="1600" i="1" u="sng" dirty="0" err="1">
                <a:latin typeface="Raleway" pitchFamily="2" charset="0"/>
              </a:rPr>
              <a:t>the</a:t>
            </a:r>
            <a:r>
              <a:rPr lang="de-DE" sz="1600" i="1" u="sng" dirty="0">
                <a:latin typeface="Raleway" pitchFamily="2" charset="0"/>
              </a:rPr>
              <a:t> </a:t>
            </a:r>
            <a:r>
              <a:rPr lang="de-DE" sz="1600" i="1" u="sng" dirty="0" err="1">
                <a:latin typeface="Raleway" pitchFamily="2" charset="0"/>
              </a:rPr>
              <a:t>money</a:t>
            </a:r>
            <a:r>
              <a:rPr lang="de-DE" sz="1600" dirty="0">
                <a:latin typeface="Raleway" pitchFamily="2" charset="0"/>
              </a:rPr>
              <a:t>“ wären</a:t>
            </a:r>
          </a:p>
          <a:p>
            <a:pPr marL="1257300" lvl="2" indent="-342900">
              <a:buClr>
                <a:srgbClr val="00A56D"/>
              </a:buClr>
              <a:buFont typeface="Wingdings" panose="05000000000000000000" pitchFamily="2" charset="2"/>
              <a:buChar char="Ø"/>
            </a:pPr>
            <a:r>
              <a:rPr lang="de-DE" sz="1600" dirty="0">
                <a:latin typeface="Raleway" pitchFamily="2" charset="0"/>
              </a:rPr>
              <a:t>bei nur 2 Klassen, reicht Annahme durch eine dieser Klassen</a:t>
            </a:r>
          </a:p>
          <a:p>
            <a:pPr marL="800100" lvl="1" indent="-342900">
              <a:buClr>
                <a:srgbClr val="00A56D"/>
              </a:buClr>
              <a:buFont typeface="Symbol" panose="05050102010706020507" pitchFamily="18" charset="2"/>
              <a:buChar char="-"/>
            </a:pPr>
            <a:r>
              <a:rPr lang="de-DE" sz="1600" dirty="0">
                <a:latin typeface="Raleway" pitchFamily="2" charset="0"/>
              </a:rPr>
              <a:t>nur auf Antrag Schuldner</a:t>
            </a:r>
            <a:endParaRPr lang="de-DE" sz="2400" dirty="0">
              <a:latin typeface="Raleway" pitchFamily="2" charset="0"/>
            </a:endParaRPr>
          </a:p>
          <a:p>
            <a:pPr marL="800100" lvl="1" indent="-342900">
              <a:buClr>
                <a:srgbClr val="00A56D"/>
              </a:buClr>
              <a:buFont typeface="Arial" panose="020B0604020202020204" pitchFamily="34" charset="0"/>
              <a:buChar char="•"/>
            </a:pPr>
            <a:endParaRPr lang="de-DE" sz="2400" dirty="0">
              <a:latin typeface="Raleway" pitchFamily="2" charset="0"/>
            </a:endParaRPr>
          </a:p>
        </p:txBody>
      </p:sp>
      <p:sp>
        <p:nvSpPr>
          <p:cNvPr id="9" name="Datumsplatzhalter 2">
            <a:extLst>
              <a:ext uri="{FF2B5EF4-FFF2-40B4-BE49-F238E27FC236}">
                <a16:creationId xmlns:a16="http://schemas.microsoft.com/office/drawing/2014/main" id="{38956916-0094-429E-8D36-2C421CBDEBE8}"/>
              </a:ext>
            </a:extLst>
          </p:cNvPr>
          <p:cNvSpPr>
            <a:spLocks noGrp="1"/>
          </p:cNvSpPr>
          <p:nvPr>
            <p:ph type="dt" sz="half" idx="10"/>
          </p:nvPr>
        </p:nvSpPr>
        <p:spPr>
          <a:xfrm>
            <a:off x="838199" y="6356350"/>
            <a:ext cx="10050379" cy="365125"/>
          </a:xfrm>
        </p:spPr>
        <p:txBody>
          <a:bodyPr/>
          <a:lstStyle/>
          <a:p>
            <a:r>
              <a:rPr lang="de-DE" dirty="0">
                <a:latin typeface="Raleway" pitchFamily="2" charset="0"/>
              </a:rPr>
              <a:t>ARS Tagung Insolvenzrecht 2021			</a:t>
            </a:r>
            <a:r>
              <a:rPr lang="de-DE" dirty="0"/>
              <a:t>					</a:t>
            </a:r>
          </a:p>
        </p:txBody>
      </p:sp>
    </p:spTree>
    <p:extLst>
      <p:ext uri="{BB962C8B-B14F-4D97-AF65-F5344CB8AC3E}">
        <p14:creationId xmlns:p14="http://schemas.microsoft.com/office/powerpoint/2010/main" val="17045014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0591DF3C-CF2B-4A5D-8340-9EE4E790C531}"/>
              </a:ext>
            </a:extLst>
          </p:cNvPr>
          <p:cNvSpPr>
            <a:spLocks noGrp="1"/>
          </p:cNvSpPr>
          <p:nvPr>
            <p:ph type="sldNum" sz="quarter" idx="12"/>
          </p:nvPr>
        </p:nvSpPr>
        <p:spPr/>
        <p:txBody>
          <a:bodyPr/>
          <a:lstStyle/>
          <a:p>
            <a:fld id="{9CFD1DE5-C93E-45E4-AC07-2CC528E52F79}" type="slidenum">
              <a:rPr lang="de-DE" smtClean="0">
                <a:latin typeface="Raleway" pitchFamily="2" charset="0"/>
              </a:rPr>
              <a:t>16</a:t>
            </a:fld>
            <a:endParaRPr lang="de-DE" dirty="0">
              <a:latin typeface="Raleway" pitchFamily="2" charset="0"/>
            </a:endParaRPr>
          </a:p>
        </p:txBody>
      </p:sp>
      <p:sp>
        <p:nvSpPr>
          <p:cNvPr id="5" name="Textfeld 4">
            <a:extLst>
              <a:ext uri="{FF2B5EF4-FFF2-40B4-BE49-F238E27FC236}">
                <a16:creationId xmlns:a16="http://schemas.microsoft.com/office/drawing/2014/main" id="{DF1B42D8-9496-4812-8EA8-BE81B4291385}"/>
              </a:ext>
            </a:extLst>
          </p:cNvPr>
          <p:cNvSpPr txBox="1"/>
          <p:nvPr/>
        </p:nvSpPr>
        <p:spPr>
          <a:xfrm>
            <a:off x="718118" y="890913"/>
            <a:ext cx="10635682" cy="707886"/>
          </a:xfrm>
          <a:prstGeom prst="rect">
            <a:avLst/>
          </a:prstGeom>
          <a:noFill/>
        </p:spPr>
        <p:txBody>
          <a:bodyPr wrap="square" rtlCol="0">
            <a:spAutoFit/>
          </a:bodyPr>
          <a:lstStyle/>
          <a:p>
            <a:r>
              <a:rPr lang="de-DE" sz="4000" b="1" dirty="0">
                <a:solidFill>
                  <a:srgbClr val="00A56D"/>
                </a:solidFill>
                <a:latin typeface="Raleway" pitchFamily="2" charset="0"/>
              </a:rPr>
              <a:t>Exkurs: Restrukturierungsplan</a:t>
            </a:r>
          </a:p>
        </p:txBody>
      </p:sp>
      <p:sp>
        <p:nvSpPr>
          <p:cNvPr id="7" name="Textfeld 6">
            <a:extLst>
              <a:ext uri="{FF2B5EF4-FFF2-40B4-BE49-F238E27FC236}">
                <a16:creationId xmlns:a16="http://schemas.microsoft.com/office/drawing/2014/main" id="{805BD0B9-715B-4C27-9429-309C36DEFC3E}"/>
              </a:ext>
            </a:extLst>
          </p:cNvPr>
          <p:cNvSpPr txBox="1"/>
          <p:nvPr/>
        </p:nvSpPr>
        <p:spPr>
          <a:xfrm>
            <a:off x="769661" y="1722574"/>
            <a:ext cx="10850502" cy="4031873"/>
          </a:xfrm>
          <a:prstGeom prst="rect">
            <a:avLst/>
          </a:prstGeom>
          <a:noFill/>
        </p:spPr>
        <p:txBody>
          <a:bodyPr wrap="square" rtlCol="0">
            <a:spAutoFit/>
          </a:bodyPr>
          <a:lstStyle/>
          <a:p>
            <a:pPr marL="342900" indent="-342900" algn="just">
              <a:spcBef>
                <a:spcPts val="600"/>
              </a:spcBef>
              <a:buClr>
                <a:srgbClr val="00A56D"/>
              </a:buClr>
              <a:buFont typeface="Arial" panose="020B0604020202020204" pitchFamily="34" charset="0"/>
              <a:buChar char="•"/>
            </a:pPr>
            <a:r>
              <a:rPr lang="de-DE" sz="1600" b="1" dirty="0">
                <a:latin typeface="Raleway" pitchFamily="2" charset="0"/>
              </a:rPr>
              <a:t>Bestätigung</a:t>
            </a:r>
            <a:endParaRPr lang="de-DE" sz="1600" dirty="0">
              <a:latin typeface="Raleway" pitchFamily="2" charset="0"/>
            </a:endParaRPr>
          </a:p>
          <a:p>
            <a:pPr marL="800100" lvl="1" indent="-342900" algn="just">
              <a:buClr>
                <a:srgbClr val="00A56D"/>
              </a:buClr>
              <a:buFont typeface="Symbol" panose="05050102010706020507" pitchFamily="18" charset="2"/>
              <a:buChar char="-"/>
            </a:pPr>
            <a:r>
              <a:rPr lang="de-DE" sz="1600" b="1" dirty="0">
                <a:latin typeface="Raleway" pitchFamily="2" charset="0"/>
              </a:rPr>
              <a:t>RP </a:t>
            </a:r>
            <a:r>
              <a:rPr lang="de-DE" sz="1600" dirty="0">
                <a:latin typeface="Raleway" pitchFamily="2" charset="0"/>
              </a:rPr>
              <a:t>bedarf der </a:t>
            </a:r>
            <a:r>
              <a:rPr lang="de-DE" sz="1600" b="1" dirty="0">
                <a:latin typeface="Raleway" pitchFamily="2" charset="0"/>
              </a:rPr>
              <a:t>Bestätigung (=Wirksamkeit des RP)</a:t>
            </a:r>
          </a:p>
          <a:p>
            <a:pPr marL="1257300" lvl="2" indent="-342900" algn="just">
              <a:buClr>
                <a:srgbClr val="00A56D"/>
              </a:buClr>
              <a:buFont typeface="Wingdings" panose="05000000000000000000" pitchFamily="2" charset="2"/>
              <a:buChar char="Ø"/>
            </a:pPr>
            <a:r>
              <a:rPr lang="de-DE" sz="1600" dirty="0">
                <a:latin typeface="Raleway" pitchFamily="2" charset="0"/>
              </a:rPr>
              <a:t>Wirkung erstreckt sich auf alle betroffenen Gläubiger (Voraussetzung: rechtzeitige Übermittlung gemäß § 31 Abs 1 ReO)</a:t>
            </a:r>
          </a:p>
          <a:p>
            <a:pPr marL="800100" lvl="1" indent="-342900" algn="just">
              <a:buClr>
                <a:srgbClr val="00A56D"/>
              </a:buClr>
              <a:buFont typeface="Symbol" panose="05050102010706020507" pitchFamily="18" charset="2"/>
              <a:buChar char="-"/>
            </a:pPr>
            <a:r>
              <a:rPr lang="de-DE" sz="1600" b="1" dirty="0">
                <a:latin typeface="Raleway" pitchFamily="2" charset="0"/>
              </a:rPr>
              <a:t>Bestätigungsvoraussetzungen insb:</a:t>
            </a:r>
            <a:r>
              <a:rPr lang="de-DE" sz="1600" dirty="0">
                <a:latin typeface="Raleway" pitchFamily="2" charset="0"/>
              </a:rPr>
              <a:t> </a:t>
            </a:r>
          </a:p>
          <a:p>
            <a:pPr marL="1257300" lvl="2" indent="-342900" algn="just">
              <a:buClr>
                <a:srgbClr val="00A56D"/>
              </a:buClr>
              <a:buFont typeface="Wingdings" panose="05000000000000000000" pitchFamily="2" charset="2"/>
              <a:buChar char="Ø"/>
            </a:pPr>
            <a:r>
              <a:rPr lang="de-DE" sz="1600" dirty="0">
                <a:latin typeface="Raleway" pitchFamily="2" charset="0"/>
              </a:rPr>
              <a:t>Gleichbehandlung der Gläubiger innerhalb der jeweiligen Klasse </a:t>
            </a:r>
          </a:p>
          <a:p>
            <a:pPr marL="1257300" lvl="2" indent="-342900" algn="just">
              <a:buClr>
                <a:srgbClr val="00A56D"/>
              </a:buClr>
              <a:buFont typeface="Wingdings" panose="05000000000000000000" pitchFamily="2" charset="2"/>
              <a:buChar char="Ø"/>
            </a:pPr>
            <a:r>
              <a:rPr lang="de-DE" sz="1600" dirty="0">
                <a:latin typeface="Raleway" pitchFamily="2" charset="0"/>
              </a:rPr>
              <a:t>Bescheinigung der Übermittlung des RP an alle betroffenen Gläubiger</a:t>
            </a:r>
          </a:p>
          <a:p>
            <a:pPr marL="1257300" lvl="2" indent="-342900" algn="just">
              <a:buClr>
                <a:srgbClr val="00A56D"/>
              </a:buClr>
              <a:buFont typeface="Wingdings" panose="05000000000000000000" pitchFamily="2" charset="2"/>
              <a:buChar char="Ø"/>
            </a:pPr>
            <a:r>
              <a:rPr lang="de-DE" sz="1600" b="1" dirty="0">
                <a:latin typeface="Raleway" pitchFamily="2" charset="0"/>
              </a:rPr>
              <a:t>Kriterium des Gläubigerinteresses </a:t>
            </a:r>
            <a:r>
              <a:rPr lang="de-DE" sz="1600" dirty="0">
                <a:latin typeface="Raleway" pitchFamily="2" charset="0"/>
              </a:rPr>
              <a:t>&gt; wird </a:t>
            </a:r>
            <a:r>
              <a:rPr lang="de-DE" sz="1600" u="sng" dirty="0">
                <a:latin typeface="Raleway" pitchFamily="2" charset="0"/>
              </a:rPr>
              <a:t>nur auf Antrag </a:t>
            </a:r>
            <a:r>
              <a:rPr lang="de-DE" sz="1600" dirty="0">
                <a:latin typeface="Raleway" pitchFamily="2" charset="0"/>
              </a:rPr>
              <a:t>eines ablehnenden Gläubigers geprüft</a:t>
            </a:r>
          </a:p>
          <a:p>
            <a:pPr marL="1714500" lvl="3" indent="-342900" algn="just">
              <a:buClr>
                <a:srgbClr val="00A56D"/>
              </a:buClr>
              <a:buFont typeface="Wingdings" panose="05000000000000000000" pitchFamily="2" charset="2"/>
              <a:buChar char="ü"/>
            </a:pPr>
            <a:r>
              <a:rPr lang="de-DE" sz="1600" dirty="0">
                <a:latin typeface="Raleway" pitchFamily="2" charset="0"/>
              </a:rPr>
              <a:t>Keine Schlechterstellung eines ablehnenden betroffenen Gläubigers gegenüber dem „</a:t>
            </a:r>
            <a:r>
              <a:rPr lang="de-DE" sz="1600" i="1" dirty="0">
                <a:latin typeface="Raleway" pitchFamily="2" charset="0"/>
              </a:rPr>
              <a:t>nächstbesten verwirklichbaren</a:t>
            </a:r>
            <a:r>
              <a:rPr lang="de-DE" sz="1600" dirty="0">
                <a:latin typeface="Raleway" pitchFamily="2" charset="0"/>
              </a:rPr>
              <a:t>“ Insolvenzverfahren nach der IO</a:t>
            </a:r>
          </a:p>
          <a:p>
            <a:pPr marL="1714500" lvl="3" indent="-342900" algn="just">
              <a:buClr>
                <a:srgbClr val="00A56D"/>
              </a:buClr>
              <a:buFont typeface="Wingdings" panose="05000000000000000000" pitchFamily="2" charset="2"/>
              <a:buChar char="ü"/>
            </a:pPr>
            <a:r>
              <a:rPr lang="de-DE" sz="1600" dirty="0">
                <a:latin typeface="Raleway" pitchFamily="2" charset="0"/>
              </a:rPr>
              <a:t>Problematisch bei besicherten Gläubigern (vgl § 11 Abs 1 IO) und Nachranggläubiger (vgl § 14 EKEG)</a:t>
            </a:r>
          </a:p>
          <a:p>
            <a:pPr marL="800100" lvl="1" indent="-342900" algn="just">
              <a:buClr>
                <a:srgbClr val="00A56D"/>
              </a:buClr>
              <a:buFont typeface="Symbol" panose="05050102010706020507" pitchFamily="18" charset="2"/>
              <a:buChar char="-"/>
            </a:pPr>
            <a:r>
              <a:rPr lang="de-DE" sz="1600" b="1" dirty="0">
                <a:latin typeface="Raleway" pitchFamily="2" charset="0"/>
              </a:rPr>
              <a:t>Versagungsgründe</a:t>
            </a:r>
          </a:p>
          <a:p>
            <a:pPr marL="1257300" lvl="2" indent="-342900" algn="just">
              <a:buClr>
                <a:srgbClr val="00A56D"/>
              </a:buClr>
              <a:buFont typeface="Wingdings" panose="05000000000000000000" pitchFamily="2" charset="2"/>
              <a:buChar char="Ø"/>
            </a:pPr>
            <a:r>
              <a:rPr lang="de-DE" sz="1600" dirty="0">
                <a:latin typeface="Raleway" pitchFamily="2" charset="0"/>
              </a:rPr>
              <a:t>Offenbare Untauglichkeit des RP bzw Missbräuchlichkeit des Antrages </a:t>
            </a:r>
          </a:p>
          <a:p>
            <a:pPr marL="1257300" lvl="2" indent="-342900" algn="just">
              <a:buClr>
                <a:srgbClr val="00A56D"/>
              </a:buClr>
              <a:buFont typeface="Wingdings" panose="05000000000000000000" pitchFamily="2" charset="2"/>
              <a:buChar char="Ø"/>
            </a:pPr>
            <a:r>
              <a:rPr lang="de-DE" sz="1600" dirty="0">
                <a:latin typeface="Raleway" pitchFamily="2" charset="0"/>
              </a:rPr>
              <a:t>Gläubigerbegünstigung bzw Verschweigung nicht betroffener Gläubiger</a:t>
            </a:r>
          </a:p>
          <a:p>
            <a:pPr marL="1257300" lvl="2" indent="-342900" algn="just">
              <a:buClr>
                <a:srgbClr val="00A56D"/>
              </a:buClr>
              <a:buFont typeface="Wingdings" panose="05000000000000000000" pitchFamily="2" charset="2"/>
              <a:buChar char="Ø"/>
            </a:pPr>
            <a:r>
              <a:rPr lang="de-DE" sz="1600" dirty="0">
                <a:latin typeface="Raleway" pitchFamily="2" charset="0"/>
              </a:rPr>
              <a:t>Nichtbezahlung fälliger Forderungen, die nicht unter den RP fallen</a:t>
            </a:r>
            <a:endParaRPr lang="de-DE" sz="1400" dirty="0">
              <a:latin typeface="Raleway" pitchFamily="2" charset="0"/>
            </a:endParaRPr>
          </a:p>
        </p:txBody>
      </p:sp>
      <p:sp>
        <p:nvSpPr>
          <p:cNvPr id="9" name="Datumsplatzhalter 2">
            <a:extLst>
              <a:ext uri="{FF2B5EF4-FFF2-40B4-BE49-F238E27FC236}">
                <a16:creationId xmlns:a16="http://schemas.microsoft.com/office/drawing/2014/main" id="{38956916-0094-429E-8D36-2C421CBDEBE8}"/>
              </a:ext>
            </a:extLst>
          </p:cNvPr>
          <p:cNvSpPr>
            <a:spLocks noGrp="1"/>
          </p:cNvSpPr>
          <p:nvPr>
            <p:ph type="dt" sz="half" idx="10"/>
          </p:nvPr>
        </p:nvSpPr>
        <p:spPr>
          <a:xfrm>
            <a:off x="838199" y="6356350"/>
            <a:ext cx="10050379" cy="365125"/>
          </a:xfrm>
        </p:spPr>
        <p:txBody>
          <a:bodyPr/>
          <a:lstStyle/>
          <a:p>
            <a:r>
              <a:rPr lang="de-DE" dirty="0">
                <a:latin typeface="Raleway" pitchFamily="2" charset="0"/>
              </a:rPr>
              <a:t>ARS Tagung Insolvenzrecht 2021			</a:t>
            </a:r>
            <a:r>
              <a:rPr lang="de-DE" dirty="0"/>
              <a:t>					</a:t>
            </a:r>
          </a:p>
        </p:txBody>
      </p:sp>
    </p:spTree>
    <p:extLst>
      <p:ext uri="{BB962C8B-B14F-4D97-AF65-F5344CB8AC3E}">
        <p14:creationId xmlns:p14="http://schemas.microsoft.com/office/powerpoint/2010/main" val="36911655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0591DF3C-CF2B-4A5D-8340-9EE4E790C531}"/>
              </a:ext>
            </a:extLst>
          </p:cNvPr>
          <p:cNvSpPr>
            <a:spLocks noGrp="1"/>
          </p:cNvSpPr>
          <p:nvPr>
            <p:ph type="sldNum" sz="quarter" idx="12"/>
          </p:nvPr>
        </p:nvSpPr>
        <p:spPr/>
        <p:txBody>
          <a:bodyPr/>
          <a:lstStyle/>
          <a:p>
            <a:fld id="{9CFD1DE5-C93E-45E4-AC07-2CC528E52F79}" type="slidenum">
              <a:rPr lang="de-DE" smtClean="0">
                <a:latin typeface="Raleway" pitchFamily="2" charset="0"/>
              </a:rPr>
              <a:t>17</a:t>
            </a:fld>
            <a:endParaRPr lang="de-DE" dirty="0">
              <a:latin typeface="Raleway" pitchFamily="2" charset="0"/>
            </a:endParaRPr>
          </a:p>
        </p:txBody>
      </p:sp>
      <p:sp>
        <p:nvSpPr>
          <p:cNvPr id="5" name="Textfeld 4">
            <a:extLst>
              <a:ext uri="{FF2B5EF4-FFF2-40B4-BE49-F238E27FC236}">
                <a16:creationId xmlns:a16="http://schemas.microsoft.com/office/drawing/2014/main" id="{DF1B42D8-9496-4812-8EA8-BE81B4291385}"/>
              </a:ext>
            </a:extLst>
          </p:cNvPr>
          <p:cNvSpPr txBox="1"/>
          <p:nvPr/>
        </p:nvSpPr>
        <p:spPr>
          <a:xfrm>
            <a:off x="757523" y="923281"/>
            <a:ext cx="10635682" cy="707886"/>
          </a:xfrm>
          <a:prstGeom prst="rect">
            <a:avLst/>
          </a:prstGeom>
          <a:noFill/>
        </p:spPr>
        <p:txBody>
          <a:bodyPr wrap="square" rtlCol="0">
            <a:spAutoFit/>
          </a:bodyPr>
          <a:lstStyle/>
          <a:p>
            <a:r>
              <a:rPr lang="de-DE" sz="4000" b="1" dirty="0">
                <a:solidFill>
                  <a:srgbClr val="00A56D"/>
                </a:solidFill>
                <a:latin typeface="Raleway" pitchFamily="2" charset="0"/>
              </a:rPr>
              <a:t>Restrukturierungsverfahren nach der ReO</a:t>
            </a:r>
          </a:p>
        </p:txBody>
      </p:sp>
      <p:sp>
        <p:nvSpPr>
          <p:cNvPr id="7" name="Textfeld 6">
            <a:extLst>
              <a:ext uri="{FF2B5EF4-FFF2-40B4-BE49-F238E27FC236}">
                <a16:creationId xmlns:a16="http://schemas.microsoft.com/office/drawing/2014/main" id="{805BD0B9-715B-4C27-9429-309C36DEFC3E}"/>
              </a:ext>
            </a:extLst>
          </p:cNvPr>
          <p:cNvSpPr txBox="1"/>
          <p:nvPr/>
        </p:nvSpPr>
        <p:spPr>
          <a:xfrm>
            <a:off x="757523" y="1738759"/>
            <a:ext cx="10967836" cy="4893647"/>
          </a:xfrm>
          <a:prstGeom prst="rect">
            <a:avLst/>
          </a:prstGeom>
          <a:noFill/>
        </p:spPr>
        <p:txBody>
          <a:bodyPr wrap="square" rtlCol="0">
            <a:spAutoFit/>
          </a:bodyPr>
          <a:lstStyle/>
          <a:p>
            <a:pPr marL="342900" indent="-342900" algn="just">
              <a:spcBef>
                <a:spcPts val="1200"/>
              </a:spcBef>
              <a:buClr>
                <a:srgbClr val="00A56D"/>
              </a:buClr>
              <a:buFont typeface="Arial" panose="020B0604020202020204" pitchFamily="34" charset="0"/>
              <a:buChar char="•"/>
            </a:pPr>
            <a:r>
              <a:rPr lang="de-DE" sz="1600" b="1" dirty="0">
                <a:latin typeface="Raleway" pitchFamily="2" charset="0"/>
              </a:rPr>
              <a:t>Europäisches Restrukturierungsverfahren </a:t>
            </a:r>
          </a:p>
          <a:p>
            <a:pPr marL="800100" lvl="1" indent="-342900" algn="just">
              <a:buClr>
                <a:srgbClr val="00A56D"/>
              </a:buClr>
              <a:buFont typeface="Symbol" panose="05050102010706020507" pitchFamily="18" charset="2"/>
              <a:buChar char="-"/>
            </a:pPr>
            <a:r>
              <a:rPr lang="de-DE" sz="1600" dirty="0">
                <a:latin typeface="Raleway" pitchFamily="2" charset="0"/>
              </a:rPr>
              <a:t>Öffentliche Variante des ordentlichen Restrukturierungsverfahrens (Veröffentlichung in Ediktsdatei)</a:t>
            </a:r>
          </a:p>
          <a:p>
            <a:pPr marL="800100" lvl="1" indent="-342900" algn="just">
              <a:buClr>
                <a:srgbClr val="00A56D"/>
              </a:buClr>
              <a:buFont typeface="Symbol" panose="05050102010706020507" pitchFamily="18" charset="2"/>
              <a:buChar char="-"/>
            </a:pPr>
            <a:r>
              <a:rPr lang="de-DE" sz="1600" dirty="0">
                <a:latin typeface="Raleway" pitchFamily="2" charset="0"/>
              </a:rPr>
              <a:t>Unterliegt der EuInsVO 2015 (Anerkennung in der EU, ausgenommen Dänemark)</a:t>
            </a:r>
          </a:p>
          <a:p>
            <a:pPr marL="1257300" lvl="2" indent="-342900" algn="just">
              <a:buClr>
                <a:srgbClr val="00A56D"/>
              </a:buClr>
              <a:buFont typeface="Wingdings" panose="05000000000000000000" pitchFamily="2" charset="2"/>
              <a:buChar char="Ø"/>
            </a:pPr>
            <a:r>
              <a:rPr lang="de-DE" sz="1600" dirty="0">
                <a:latin typeface="Raleway" pitchFamily="2" charset="0"/>
              </a:rPr>
              <a:t>Vorteil bei ausländischem Vermögen (Vollstreckungssperre) bzw ausländischen Gläubigern (Wirkungen des Restrukturierungsplans) </a:t>
            </a:r>
          </a:p>
          <a:p>
            <a:pPr marL="1257300" lvl="2" indent="-342900" algn="just">
              <a:buClr>
                <a:srgbClr val="00A56D"/>
              </a:buClr>
              <a:buFont typeface="Wingdings" panose="05000000000000000000" pitchFamily="2" charset="2"/>
              <a:buChar char="Ø"/>
            </a:pPr>
            <a:r>
              <a:rPr lang="de-DE" sz="1600" dirty="0">
                <a:latin typeface="Raleway" pitchFamily="2" charset="0"/>
              </a:rPr>
              <a:t>Bedingt Aufnahme des Restrukturierungsverfahrens in den Anhang A der EuInsVO 2015 </a:t>
            </a:r>
          </a:p>
          <a:p>
            <a:pPr marL="800100" lvl="1" indent="-342900" algn="just">
              <a:buClr>
                <a:srgbClr val="00A56D"/>
              </a:buClr>
              <a:buFont typeface="Symbol" panose="05050102010706020507" pitchFamily="18" charset="2"/>
              <a:buChar char="-"/>
            </a:pPr>
            <a:r>
              <a:rPr lang="de-DE" sz="1600" dirty="0">
                <a:latin typeface="Raleway" pitchFamily="2" charset="0"/>
              </a:rPr>
              <a:t>Verfahrensrechtliche Besonderheiten</a:t>
            </a:r>
          </a:p>
          <a:p>
            <a:pPr marL="1257300" lvl="2" indent="-342900" algn="just">
              <a:buClr>
                <a:srgbClr val="00A56D"/>
              </a:buClr>
              <a:buFont typeface="Wingdings" panose="05000000000000000000" pitchFamily="2" charset="2"/>
              <a:buChar char="Ø"/>
            </a:pPr>
            <a:r>
              <a:rPr lang="de-DE" sz="1600" dirty="0">
                <a:latin typeface="Raleway" pitchFamily="2" charset="0"/>
              </a:rPr>
              <a:t>Möglichkeit einer allgemeinen Vollstreckungssperre </a:t>
            </a:r>
          </a:p>
          <a:p>
            <a:pPr marL="1257300" lvl="2" indent="-342900" algn="just">
              <a:buClr>
                <a:srgbClr val="00A56D"/>
              </a:buClr>
              <a:buFont typeface="Wingdings" panose="05000000000000000000" pitchFamily="2" charset="2"/>
              <a:buChar char="Ø"/>
            </a:pPr>
            <a:r>
              <a:rPr lang="de-DE" sz="1600" dirty="0">
                <a:latin typeface="Raleway" pitchFamily="2" charset="0"/>
              </a:rPr>
              <a:t>Möglichkeit eines Anmeldeverfahrens für Forderungen (hilfreich bei fehlendem Überblick)</a:t>
            </a:r>
          </a:p>
          <a:p>
            <a:pPr marL="342900" indent="-342900" algn="just">
              <a:spcBef>
                <a:spcPts val="1200"/>
              </a:spcBef>
              <a:buClr>
                <a:srgbClr val="00A56D"/>
              </a:buClr>
              <a:buFont typeface="Arial" panose="020B0604020202020204" pitchFamily="34" charset="0"/>
              <a:buChar char="•"/>
            </a:pPr>
            <a:r>
              <a:rPr lang="de-DE" sz="1600" b="1" dirty="0">
                <a:latin typeface="Raleway" pitchFamily="2" charset="0"/>
              </a:rPr>
              <a:t>Vereinfachtes Restrukturierungsverfahren</a:t>
            </a:r>
          </a:p>
          <a:p>
            <a:pPr marL="800100" lvl="1" indent="-342900" algn="just">
              <a:buClr>
                <a:srgbClr val="00A56D"/>
              </a:buClr>
              <a:buFont typeface="Symbol" panose="05050102010706020507" pitchFamily="18" charset="2"/>
              <a:buChar char="-"/>
            </a:pPr>
            <a:r>
              <a:rPr lang="de-DE" sz="1600" dirty="0">
                <a:latin typeface="Raleway" pitchFamily="2" charset="0"/>
              </a:rPr>
              <a:t>Kombiniert Vorteile eines außergerichtlichen Ausgleichs mit der gerichtlicher Kontrolle und Bestätigung der </a:t>
            </a:r>
            <a:r>
              <a:rPr lang="de-DE" sz="1600" b="1" dirty="0">
                <a:latin typeface="Raleway" pitchFamily="2" charset="0"/>
              </a:rPr>
              <a:t>Restrukturierungsvereinbarung</a:t>
            </a:r>
          </a:p>
          <a:p>
            <a:pPr marL="800100" lvl="1" indent="-342900" algn="just">
              <a:buClr>
                <a:srgbClr val="00A56D"/>
              </a:buClr>
              <a:buFont typeface="Symbol" panose="05050102010706020507" pitchFamily="18" charset="2"/>
              <a:buChar char="-"/>
            </a:pPr>
            <a:r>
              <a:rPr lang="de-DE" sz="1600" dirty="0">
                <a:latin typeface="Raleway" pitchFamily="2" charset="0"/>
              </a:rPr>
              <a:t>Mehrheit von 75% der Gesamtsumme der Forderungen in jeder Klasse genügt </a:t>
            </a:r>
          </a:p>
          <a:p>
            <a:pPr marL="1257300" lvl="2" indent="-342900" algn="just">
              <a:buClr>
                <a:srgbClr val="00A56D"/>
              </a:buClr>
              <a:buFont typeface="Wingdings" panose="05000000000000000000" pitchFamily="2" charset="2"/>
              <a:buChar char="Ø"/>
            </a:pPr>
            <a:r>
              <a:rPr lang="de-DE" sz="1600" dirty="0">
                <a:latin typeface="Raleway" pitchFamily="2" charset="0"/>
              </a:rPr>
              <a:t>keine Kopfmehrheit / kein Cram-Down (vgl </a:t>
            </a:r>
            <a:r>
              <a:rPr lang="de-DE" sz="1600" i="1" dirty="0">
                <a:latin typeface="Raleway" pitchFamily="2" charset="0"/>
              </a:rPr>
              <a:t>Höller/Simsa/Wetter </a:t>
            </a:r>
            <a:r>
              <a:rPr lang="de-DE" sz="1600" dirty="0">
                <a:latin typeface="Raleway" pitchFamily="2" charset="0"/>
              </a:rPr>
              <a:t>im ZIK-Spezial zum RIRUG)</a:t>
            </a:r>
          </a:p>
          <a:p>
            <a:pPr marL="800100" lvl="1" indent="-342900" algn="just">
              <a:buClr>
                <a:srgbClr val="00A56D"/>
              </a:buClr>
              <a:buFont typeface="Symbol" panose="05050102010706020507" pitchFamily="18" charset="2"/>
              <a:buChar char="-"/>
            </a:pPr>
            <a:r>
              <a:rPr lang="de-DE" sz="1600" dirty="0">
                <a:latin typeface="Raleway" pitchFamily="2" charset="0"/>
              </a:rPr>
              <a:t>Beschränkt auf Finanzgläubiger </a:t>
            </a:r>
          </a:p>
          <a:p>
            <a:pPr marL="1257300" lvl="2" indent="-342900" algn="just">
              <a:buClr>
                <a:srgbClr val="00A56D"/>
              </a:buClr>
              <a:buFont typeface="Wingdings" panose="05000000000000000000" pitchFamily="2" charset="2"/>
              <a:buChar char="Ø"/>
            </a:pPr>
            <a:r>
              <a:rPr lang="de-DE" sz="1600" dirty="0">
                <a:latin typeface="Raleway" pitchFamily="2" charset="0"/>
              </a:rPr>
              <a:t>Begriff „Finanzgläubiger“ ist weit auszulegen und umfasst alle Forderungen mit Finanzierungscharakter (laut ErläutRV ua auch: Forderungen von Lieferanten mit untypisch langen Laufzeiten [&gt;180 Tage]) &gt;&gt; uE auch langfristig gestundete Beiträge und Abgaben</a:t>
            </a:r>
          </a:p>
          <a:p>
            <a:pPr marL="1257300" lvl="2" indent="-342900" algn="just">
              <a:buClr>
                <a:srgbClr val="00A56D"/>
              </a:buClr>
              <a:buFont typeface="Arial" panose="020B0604020202020204" pitchFamily="34" charset="0"/>
              <a:buChar char="•"/>
            </a:pPr>
            <a:endParaRPr lang="de-DE" sz="1400" dirty="0">
              <a:latin typeface="Raleway" pitchFamily="2" charset="0"/>
            </a:endParaRPr>
          </a:p>
        </p:txBody>
      </p:sp>
      <p:sp>
        <p:nvSpPr>
          <p:cNvPr id="9" name="Datumsplatzhalter 2">
            <a:extLst>
              <a:ext uri="{FF2B5EF4-FFF2-40B4-BE49-F238E27FC236}">
                <a16:creationId xmlns:a16="http://schemas.microsoft.com/office/drawing/2014/main" id="{38956916-0094-429E-8D36-2C421CBDEBE8}"/>
              </a:ext>
            </a:extLst>
          </p:cNvPr>
          <p:cNvSpPr>
            <a:spLocks noGrp="1"/>
          </p:cNvSpPr>
          <p:nvPr>
            <p:ph type="dt" sz="half" idx="10"/>
          </p:nvPr>
        </p:nvSpPr>
        <p:spPr>
          <a:xfrm>
            <a:off x="838199" y="6356350"/>
            <a:ext cx="10050379" cy="365125"/>
          </a:xfrm>
        </p:spPr>
        <p:txBody>
          <a:bodyPr/>
          <a:lstStyle/>
          <a:p>
            <a:r>
              <a:rPr lang="de-DE" dirty="0">
                <a:latin typeface="Raleway" pitchFamily="2" charset="0"/>
              </a:rPr>
              <a:t>ARS Tagung Insolvenzrecht 2021			</a:t>
            </a:r>
            <a:r>
              <a:rPr lang="de-DE" dirty="0"/>
              <a:t>					</a:t>
            </a:r>
          </a:p>
        </p:txBody>
      </p:sp>
    </p:spTree>
    <p:extLst>
      <p:ext uri="{BB962C8B-B14F-4D97-AF65-F5344CB8AC3E}">
        <p14:creationId xmlns:p14="http://schemas.microsoft.com/office/powerpoint/2010/main" val="35692582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0591DF3C-CF2B-4A5D-8340-9EE4E790C531}"/>
              </a:ext>
            </a:extLst>
          </p:cNvPr>
          <p:cNvSpPr>
            <a:spLocks noGrp="1"/>
          </p:cNvSpPr>
          <p:nvPr>
            <p:ph type="sldNum" sz="quarter" idx="12"/>
          </p:nvPr>
        </p:nvSpPr>
        <p:spPr/>
        <p:txBody>
          <a:bodyPr/>
          <a:lstStyle/>
          <a:p>
            <a:fld id="{9CFD1DE5-C93E-45E4-AC07-2CC528E52F79}" type="slidenum">
              <a:rPr lang="de-DE" smtClean="0">
                <a:latin typeface="Raleway" pitchFamily="2" charset="0"/>
              </a:rPr>
              <a:t>18</a:t>
            </a:fld>
            <a:endParaRPr lang="de-DE" dirty="0">
              <a:latin typeface="Raleway" pitchFamily="2" charset="0"/>
            </a:endParaRPr>
          </a:p>
        </p:txBody>
      </p:sp>
      <p:sp>
        <p:nvSpPr>
          <p:cNvPr id="5" name="Textfeld 4">
            <a:extLst>
              <a:ext uri="{FF2B5EF4-FFF2-40B4-BE49-F238E27FC236}">
                <a16:creationId xmlns:a16="http://schemas.microsoft.com/office/drawing/2014/main" id="{DF1B42D8-9496-4812-8EA8-BE81B4291385}"/>
              </a:ext>
            </a:extLst>
          </p:cNvPr>
          <p:cNvSpPr txBox="1"/>
          <p:nvPr/>
        </p:nvSpPr>
        <p:spPr>
          <a:xfrm>
            <a:off x="718118" y="939465"/>
            <a:ext cx="10635682" cy="707886"/>
          </a:xfrm>
          <a:prstGeom prst="rect">
            <a:avLst/>
          </a:prstGeom>
          <a:noFill/>
        </p:spPr>
        <p:txBody>
          <a:bodyPr wrap="square" rtlCol="0">
            <a:spAutoFit/>
          </a:bodyPr>
          <a:lstStyle/>
          <a:p>
            <a:r>
              <a:rPr lang="de-DE" sz="4000" b="1" dirty="0">
                <a:solidFill>
                  <a:srgbClr val="00A56D"/>
                </a:solidFill>
                <a:latin typeface="Raleway" pitchFamily="2" charset="0"/>
              </a:rPr>
              <a:t>Verfahrenswahl nach der ReO</a:t>
            </a:r>
          </a:p>
        </p:txBody>
      </p:sp>
      <p:sp>
        <p:nvSpPr>
          <p:cNvPr id="7" name="Textfeld 6">
            <a:extLst>
              <a:ext uri="{FF2B5EF4-FFF2-40B4-BE49-F238E27FC236}">
                <a16:creationId xmlns:a16="http://schemas.microsoft.com/office/drawing/2014/main" id="{805BD0B9-715B-4C27-9429-309C36DEFC3E}"/>
              </a:ext>
            </a:extLst>
          </p:cNvPr>
          <p:cNvSpPr txBox="1"/>
          <p:nvPr/>
        </p:nvSpPr>
        <p:spPr>
          <a:xfrm>
            <a:off x="757523" y="1647351"/>
            <a:ext cx="10596277" cy="3524042"/>
          </a:xfrm>
          <a:prstGeom prst="rect">
            <a:avLst/>
          </a:prstGeom>
          <a:noFill/>
        </p:spPr>
        <p:txBody>
          <a:bodyPr wrap="square" rtlCol="0">
            <a:spAutoFit/>
          </a:bodyPr>
          <a:lstStyle/>
          <a:p>
            <a:pPr marL="342900" indent="-342900">
              <a:buClr>
                <a:srgbClr val="00A56D"/>
              </a:buClr>
              <a:buFont typeface="Arial" panose="020B0604020202020204" pitchFamily="34" charset="0"/>
              <a:buChar char="•"/>
            </a:pPr>
            <a:r>
              <a:rPr lang="de-DE" sz="1600" b="1" dirty="0">
                <a:latin typeface="Raleway" pitchFamily="2" charset="0"/>
              </a:rPr>
              <a:t>Antragsrecht und Verfahrenswahl </a:t>
            </a:r>
            <a:r>
              <a:rPr lang="de-DE" sz="1600" dirty="0">
                <a:latin typeface="Raleway" pitchFamily="2" charset="0"/>
              </a:rPr>
              <a:t>obliegt einzig der Disposition des Schuldners (§§ 1 Abs 1, 44 Abs 1, 45 Abs 1 ReO)</a:t>
            </a:r>
          </a:p>
          <a:p>
            <a:pPr marL="342900" indent="-342900">
              <a:buClr>
                <a:srgbClr val="00A56D"/>
              </a:buClr>
              <a:buFont typeface="Arial" panose="020B0604020202020204" pitchFamily="34" charset="0"/>
              <a:buChar char="•"/>
            </a:pPr>
            <a:r>
              <a:rPr lang="de-DE" sz="1600" dirty="0">
                <a:latin typeface="Raleway" pitchFamily="2" charset="0"/>
              </a:rPr>
              <a:t>Immer </a:t>
            </a:r>
            <a:r>
              <a:rPr lang="de-DE" sz="1600" b="1" dirty="0">
                <a:latin typeface="Raleway" pitchFamily="2" charset="0"/>
              </a:rPr>
              <a:t>nur ein Verfahrenstyp möglich</a:t>
            </a:r>
          </a:p>
          <a:p>
            <a:pPr marL="800100" lvl="1" indent="-342900">
              <a:buClr>
                <a:srgbClr val="00A56D"/>
              </a:buClr>
              <a:buFont typeface="Symbol" panose="05050102010706020507" pitchFamily="18" charset="2"/>
              <a:buChar char="-"/>
            </a:pPr>
            <a:r>
              <a:rPr lang="de-DE" sz="1600" dirty="0" err="1">
                <a:latin typeface="Raleway" pitchFamily="2" charset="0"/>
              </a:rPr>
              <a:t>Str</a:t>
            </a:r>
            <a:r>
              <a:rPr lang="de-DE" sz="1600" dirty="0">
                <a:latin typeface="Raleway" pitchFamily="2" charset="0"/>
              </a:rPr>
              <a:t>: „</a:t>
            </a:r>
            <a:r>
              <a:rPr lang="de-DE" sz="1600" b="1" dirty="0">
                <a:latin typeface="Raleway" pitchFamily="2" charset="0"/>
              </a:rPr>
              <a:t>Vereinfachtes Europäisches Restrukturierungsverfahren</a:t>
            </a:r>
            <a:r>
              <a:rPr lang="de-DE" sz="1600" dirty="0">
                <a:latin typeface="Raleway" pitchFamily="2" charset="0"/>
              </a:rPr>
              <a:t>“</a:t>
            </a:r>
          </a:p>
          <a:p>
            <a:pPr lvl="2">
              <a:buClr>
                <a:srgbClr val="00A56D"/>
              </a:buClr>
            </a:pPr>
            <a:r>
              <a:rPr lang="de-DE" sz="1600" dirty="0">
                <a:latin typeface="Raleway" pitchFamily="2" charset="0"/>
              </a:rPr>
              <a:t>dafür: </a:t>
            </a:r>
            <a:r>
              <a:rPr lang="de-DE" sz="1600" i="1" dirty="0">
                <a:latin typeface="Raleway" pitchFamily="2" charset="0"/>
              </a:rPr>
              <a:t>Weber-Wilfert, Höller/Simsa/Wetter      </a:t>
            </a:r>
            <a:r>
              <a:rPr lang="de-DE" sz="1600" dirty="0">
                <a:latin typeface="Raleway" pitchFamily="2" charset="0"/>
              </a:rPr>
              <a:t>dagegen: </a:t>
            </a:r>
            <a:r>
              <a:rPr lang="de-DE" sz="1600" i="1" dirty="0">
                <a:latin typeface="Raleway" pitchFamily="2" charset="0"/>
              </a:rPr>
              <a:t>A. Konecny </a:t>
            </a:r>
            <a:r>
              <a:rPr lang="de-DE" sz="1600" dirty="0">
                <a:latin typeface="Raleway" pitchFamily="2" charset="0"/>
              </a:rPr>
              <a:t>(alle im ZIK-Spezial zum RIRUG)</a:t>
            </a:r>
            <a:endParaRPr lang="de-DE" sz="1600" i="1" dirty="0">
              <a:latin typeface="Raleway" pitchFamily="2" charset="0"/>
            </a:endParaRPr>
          </a:p>
          <a:p>
            <a:pPr lvl="2">
              <a:buClr>
                <a:srgbClr val="00A56D"/>
              </a:buClr>
            </a:pPr>
            <a:r>
              <a:rPr lang="de-DE" sz="1600" dirty="0">
                <a:latin typeface="Raleway" pitchFamily="2" charset="0"/>
              </a:rPr>
              <a:t>Anhang A zur EuInsVO wird entscheidend sein</a:t>
            </a:r>
          </a:p>
          <a:p>
            <a:pPr marL="342900" indent="-342900">
              <a:spcBef>
                <a:spcPts val="600"/>
              </a:spcBef>
              <a:buClr>
                <a:srgbClr val="00A56D"/>
              </a:buClr>
              <a:buFont typeface="Arial" panose="020B0604020202020204" pitchFamily="34" charset="0"/>
              <a:buChar char="•"/>
            </a:pPr>
            <a:r>
              <a:rPr lang="de-DE" sz="1600" b="1" dirty="0">
                <a:latin typeface="Raleway" pitchFamily="2" charset="0"/>
              </a:rPr>
              <a:t>Auswahl hat vor bzw bei Einleitung des Verfahrens </a:t>
            </a:r>
            <a:r>
              <a:rPr lang="de-DE" sz="1600" dirty="0">
                <a:latin typeface="Raleway" pitchFamily="2" charset="0"/>
              </a:rPr>
              <a:t>zu erfolgen</a:t>
            </a:r>
          </a:p>
          <a:p>
            <a:pPr marL="800100" lvl="1" indent="-342900">
              <a:buClr>
                <a:srgbClr val="00A56D"/>
              </a:buClr>
              <a:buFont typeface="Symbol" panose="05050102010706020507" pitchFamily="18" charset="2"/>
              <a:buChar char="-"/>
            </a:pPr>
            <a:r>
              <a:rPr lang="de-DE" sz="1600" dirty="0">
                <a:latin typeface="Raleway" pitchFamily="2" charset="0"/>
              </a:rPr>
              <a:t>Beantragtes Verfahren ist zu eröffnen, wenn die gesetzlichen Voraussetzungen vorliegen </a:t>
            </a:r>
          </a:p>
          <a:p>
            <a:pPr marL="1257300" lvl="2" indent="-342900">
              <a:buClr>
                <a:srgbClr val="00A56D"/>
              </a:buClr>
              <a:buFont typeface="Wingdings" panose="05000000000000000000" pitchFamily="2" charset="2"/>
              <a:buChar char="Ø"/>
            </a:pPr>
            <a:r>
              <a:rPr lang="de-DE" sz="1600" dirty="0">
                <a:latin typeface="Raleway" pitchFamily="2" charset="0"/>
              </a:rPr>
              <a:t>andernfalls ist der Antrag ab- bzw zurückzuweisen)</a:t>
            </a:r>
          </a:p>
          <a:p>
            <a:pPr marL="800100" lvl="1" indent="-342900">
              <a:buClr>
                <a:srgbClr val="00A56D"/>
              </a:buClr>
              <a:buFont typeface="Symbol" panose="05050102010706020507" pitchFamily="18" charset="2"/>
              <a:buChar char="-"/>
            </a:pPr>
            <a:r>
              <a:rPr lang="de-DE" sz="1600" dirty="0">
                <a:latin typeface="Raleway" pitchFamily="2" charset="0"/>
              </a:rPr>
              <a:t>Erfolgt keine Benennung ist ein ordentliches Restrukturierungsverfahren einzuleiten</a:t>
            </a:r>
          </a:p>
          <a:p>
            <a:pPr marL="800100" lvl="1" indent="-342900">
              <a:spcBef>
                <a:spcPts val="600"/>
              </a:spcBef>
              <a:buClr>
                <a:srgbClr val="00A56D"/>
              </a:buClr>
              <a:buFont typeface="Symbol" panose="05050102010706020507" pitchFamily="18" charset="2"/>
              <a:buChar char="-"/>
            </a:pPr>
            <a:r>
              <a:rPr lang="de-DE" sz="1600" dirty="0">
                <a:latin typeface="Raleway" pitchFamily="2" charset="0"/>
              </a:rPr>
              <a:t>Späterer </a:t>
            </a:r>
            <a:r>
              <a:rPr lang="de-DE" sz="1600" b="1" dirty="0">
                <a:latin typeface="Raleway" pitchFamily="2" charset="0"/>
              </a:rPr>
              <a:t>Umstieg ist nicht möglich</a:t>
            </a:r>
          </a:p>
          <a:p>
            <a:pPr marL="1257300" lvl="2" indent="-342900">
              <a:buClr>
                <a:srgbClr val="00A56D"/>
              </a:buClr>
              <a:buFont typeface="Wingdings" panose="05000000000000000000" pitchFamily="2" charset="2"/>
              <a:buChar char="Ø"/>
            </a:pPr>
            <a:r>
              <a:rPr lang="de-DE" sz="1600" dirty="0">
                <a:latin typeface="Raleway" pitchFamily="2" charset="0"/>
              </a:rPr>
              <a:t>Ausweg: Antragsrücknahme und Einstellung nach § 41 Abs 2 Z 3 ReO &gt; dann neuer Antrag</a:t>
            </a:r>
          </a:p>
          <a:p>
            <a:pPr marL="342900" indent="-342900">
              <a:spcBef>
                <a:spcPts val="600"/>
              </a:spcBef>
              <a:buClr>
                <a:srgbClr val="00A56D"/>
              </a:buClr>
              <a:buFont typeface="Arial" panose="020B0604020202020204" pitchFamily="34" charset="0"/>
              <a:buChar char="•"/>
            </a:pPr>
            <a:r>
              <a:rPr lang="de-DE" sz="1600" dirty="0">
                <a:latin typeface="Raleway" pitchFamily="2" charset="0"/>
              </a:rPr>
              <a:t>Einstellung des Verfahrens zieht kein „Anschlussinsolvenzverfahren“ nach sich</a:t>
            </a:r>
          </a:p>
        </p:txBody>
      </p:sp>
      <p:sp>
        <p:nvSpPr>
          <p:cNvPr id="9" name="Datumsplatzhalter 2">
            <a:extLst>
              <a:ext uri="{FF2B5EF4-FFF2-40B4-BE49-F238E27FC236}">
                <a16:creationId xmlns:a16="http://schemas.microsoft.com/office/drawing/2014/main" id="{38956916-0094-429E-8D36-2C421CBDEBE8}"/>
              </a:ext>
            </a:extLst>
          </p:cNvPr>
          <p:cNvSpPr>
            <a:spLocks noGrp="1"/>
          </p:cNvSpPr>
          <p:nvPr>
            <p:ph type="dt" sz="half" idx="10"/>
          </p:nvPr>
        </p:nvSpPr>
        <p:spPr>
          <a:xfrm>
            <a:off x="718118" y="6356350"/>
            <a:ext cx="10170460" cy="365125"/>
          </a:xfrm>
        </p:spPr>
        <p:txBody>
          <a:bodyPr/>
          <a:lstStyle/>
          <a:p>
            <a:r>
              <a:rPr lang="de-DE" dirty="0">
                <a:latin typeface="Raleway" pitchFamily="2" charset="0"/>
              </a:rPr>
              <a:t>ARS Tagung Insolvenzrecht 2021		</a:t>
            </a:r>
            <a:r>
              <a:rPr lang="de-DE" dirty="0"/>
              <a:t>					</a:t>
            </a:r>
          </a:p>
        </p:txBody>
      </p:sp>
    </p:spTree>
    <p:extLst>
      <p:ext uri="{BB962C8B-B14F-4D97-AF65-F5344CB8AC3E}">
        <p14:creationId xmlns:p14="http://schemas.microsoft.com/office/powerpoint/2010/main" val="26275783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0591DF3C-CF2B-4A5D-8340-9EE4E790C531}"/>
              </a:ext>
            </a:extLst>
          </p:cNvPr>
          <p:cNvSpPr>
            <a:spLocks noGrp="1"/>
          </p:cNvSpPr>
          <p:nvPr>
            <p:ph type="sldNum" sz="quarter" idx="12"/>
          </p:nvPr>
        </p:nvSpPr>
        <p:spPr/>
        <p:txBody>
          <a:bodyPr/>
          <a:lstStyle/>
          <a:p>
            <a:fld id="{9CFD1DE5-C93E-45E4-AC07-2CC528E52F79}" type="slidenum">
              <a:rPr lang="de-DE" smtClean="0">
                <a:latin typeface="Raleway" pitchFamily="2" charset="0"/>
              </a:rPr>
              <a:t>19</a:t>
            </a:fld>
            <a:endParaRPr lang="de-DE" dirty="0">
              <a:latin typeface="Raleway" pitchFamily="2" charset="0"/>
            </a:endParaRPr>
          </a:p>
        </p:txBody>
      </p:sp>
      <p:sp>
        <p:nvSpPr>
          <p:cNvPr id="5" name="Textfeld 4">
            <a:extLst>
              <a:ext uri="{FF2B5EF4-FFF2-40B4-BE49-F238E27FC236}">
                <a16:creationId xmlns:a16="http://schemas.microsoft.com/office/drawing/2014/main" id="{DF1B42D8-9496-4812-8EA8-BE81B4291385}"/>
              </a:ext>
            </a:extLst>
          </p:cNvPr>
          <p:cNvSpPr txBox="1"/>
          <p:nvPr/>
        </p:nvSpPr>
        <p:spPr>
          <a:xfrm>
            <a:off x="718118" y="939465"/>
            <a:ext cx="10635682" cy="707886"/>
          </a:xfrm>
          <a:prstGeom prst="rect">
            <a:avLst/>
          </a:prstGeom>
          <a:noFill/>
        </p:spPr>
        <p:txBody>
          <a:bodyPr wrap="square" rtlCol="0">
            <a:spAutoFit/>
          </a:bodyPr>
          <a:lstStyle/>
          <a:p>
            <a:r>
              <a:rPr lang="de-DE" sz="4000" b="1" dirty="0">
                <a:solidFill>
                  <a:srgbClr val="00A56D"/>
                </a:solidFill>
                <a:latin typeface="Raleway" pitchFamily="2" charset="0"/>
              </a:rPr>
              <a:t>Auswahlkriterien aus Schuldnersicht</a:t>
            </a:r>
          </a:p>
        </p:txBody>
      </p:sp>
      <p:sp>
        <p:nvSpPr>
          <p:cNvPr id="7" name="Textfeld 6">
            <a:extLst>
              <a:ext uri="{FF2B5EF4-FFF2-40B4-BE49-F238E27FC236}">
                <a16:creationId xmlns:a16="http://schemas.microsoft.com/office/drawing/2014/main" id="{805BD0B9-715B-4C27-9429-309C36DEFC3E}"/>
              </a:ext>
            </a:extLst>
          </p:cNvPr>
          <p:cNvSpPr txBox="1"/>
          <p:nvPr/>
        </p:nvSpPr>
        <p:spPr>
          <a:xfrm>
            <a:off x="757523" y="1647351"/>
            <a:ext cx="10834318" cy="5416868"/>
          </a:xfrm>
          <a:prstGeom prst="rect">
            <a:avLst/>
          </a:prstGeom>
          <a:noFill/>
        </p:spPr>
        <p:txBody>
          <a:bodyPr wrap="square" rtlCol="0">
            <a:spAutoFit/>
          </a:bodyPr>
          <a:lstStyle/>
          <a:p>
            <a:pPr marL="342900" indent="-342900" algn="just">
              <a:spcBef>
                <a:spcPts val="1200"/>
              </a:spcBef>
              <a:buClr>
                <a:srgbClr val="00A56D"/>
              </a:buClr>
              <a:buFont typeface="Arial" panose="020B0604020202020204" pitchFamily="34" charset="0"/>
              <a:buChar char="•"/>
            </a:pPr>
            <a:r>
              <a:rPr lang="de-DE" sz="1600" b="1" dirty="0">
                <a:latin typeface="Raleway" pitchFamily="2" charset="0"/>
              </a:rPr>
              <a:t>Flexibilität bei Quote und Erfüllungsfrist</a:t>
            </a:r>
          </a:p>
          <a:p>
            <a:pPr marL="800100" lvl="1" indent="-342900" algn="just">
              <a:buClr>
                <a:srgbClr val="00A56D"/>
              </a:buClr>
              <a:buFont typeface="Symbol" panose="05050102010706020507" pitchFamily="18" charset="2"/>
              <a:buChar char="-"/>
            </a:pPr>
            <a:r>
              <a:rPr lang="de-DE" sz="1600" dirty="0">
                <a:latin typeface="Raleway" pitchFamily="2" charset="0"/>
              </a:rPr>
              <a:t>ReO sieht weder Mindestquote noch eine Zahlungshöchstfrist vor (anders die IO, vgl § 141 Abs 1 IO)</a:t>
            </a:r>
          </a:p>
          <a:p>
            <a:pPr marL="800100" lvl="1" indent="-342900" algn="just">
              <a:buClr>
                <a:srgbClr val="00A56D"/>
              </a:buClr>
              <a:buFont typeface="Symbol" panose="05050102010706020507" pitchFamily="18" charset="2"/>
              <a:buChar char="-"/>
            </a:pPr>
            <a:r>
              <a:rPr lang="de-DE" sz="1600" b="1" u="sng" dirty="0">
                <a:latin typeface="Raleway" pitchFamily="2" charset="0"/>
              </a:rPr>
              <a:t>Grenze: </a:t>
            </a:r>
            <a:r>
              <a:rPr lang="de-DE" sz="1600" b="1" dirty="0">
                <a:latin typeface="Raleway" pitchFamily="2" charset="0"/>
              </a:rPr>
              <a:t>Kriterium des Gläubigerinteresses </a:t>
            </a:r>
            <a:r>
              <a:rPr lang="de-DE" sz="1600" dirty="0">
                <a:latin typeface="Raleway" pitchFamily="2" charset="0"/>
              </a:rPr>
              <a:t>(§ 35 ReO)</a:t>
            </a:r>
          </a:p>
          <a:p>
            <a:pPr marL="1257300" lvl="2" indent="-342900" algn="just">
              <a:buClr>
                <a:srgbClr val="00A56D"/>
              </a:buClr>
              <a:buFont typeface="Wingdings" panose="05000000000000000000" pitchFamily="2" charset="2"/>
              <a:buChar char="Ø"/>
            </a:pPr>
            <a:r>
              <a:rPr lang="de-DE" sz="1600" dirty="0">
                <a:latin typeface="Raleway" pitchFamily="2" charset="0"/>
              </a:rPr>
              <a:t>Keine Schlechterstellung als im nächstbesten verwirklichbarer Alternativszenario nach der IO </a:t>
            </a:r>
          </a:p>
          <a:p>
            <a:pPr marL="1257300" lvl="2" indent="-342900" algn="just">
              <a:buClr>
                <a:srgbClr val="00A56D"/>
              </a:buClr>
              <a:buFont typeface="Wingdings" panose="05000000000000000000" pitchFamily="2" charset="2"/>
              <a:buChar char="Ø"/>
            </a:pPr>
            <a:r>
              <a:rPr lang="de-DE" sz="1600" dirty="0">
                <a:latin typeface="Raleway" pitchFamily="2" charset="0"/>
              </a:rPr>
              <a:t>Berücksichtigung der Finanzierbarkeit (Unternehmensfortführung und SP)</a:t>
            </a:r>
          </a:p>
          <a:p>
            <a:pPr marL="1257300" lvl="2" indent="-342900" algn="just">
              <a:buClr>
                <a:srgbClr val="00A56D"/>
              </a:buClr>
              <a:buFont typeface="Wingdings" panose="05000000000000000000" pitchFamily="2" charset="2"/>
              <a:buChar char="Ø"/>
            </a:pPr>
            <a:r>
              <a:rPr lang="de-DE" sz="1600" dirty="0">
                <a:latin typeface="Raleway" pitchFamily="2" charset="0"/>
              </a:rPr>
              <a:t>Bewertung von Unternehmen und Vermögenswerten gemäß § 38 ReO</a:t>
            </a:r>
          </a:p>
          <a:p>
            <a:pPr marL="1714500" lvl="3" indent="-342900" algn="just">
              <a:buClr>
                <a:srgbClr val="00A56D"/>
              </a:buClr>
              <a:buFont typeface="Wingdings" panose="05000000000000000000" pitchFamily="2" charset="2"/>
              <a:buChar char="ü"/>
            </a:pPr>
            <a:r>
              <a:rPr lang="de-DE" sz="1600" dirty="0">
                <a:latin typeface="Raleway" pitchFamily="2" charset="0"/>
              </a:rPr>
              <a:t>Unternehmensbewertung nach Multiple-Methode uE ausreichend (so auch </a:t>
            </a:r>
            <a:r>
              <a:rPr lang="de-DE" sz="1600" i="1" dirty="0">
                <a:latin typeface="Raleway" pitchFamily="2" charset="0"/>
              </a:rPr>
              <a:t>Reisch </a:t>
            </a:r>
            <a:r>
              <a:rPr lang="de-DE" sz="1600" dirty="0">
                <a:latin typeface="Raleway" pitchFamily="2" charset="0"/>
              </a:rPr>
              <a:t>im ZIK-Spezial zum RIRUG)</a:t>
            </a:r>
          </a:p>
          <a:p>
            <a:pPr marL="1714500" lvl="3" indent="-342900" algn="just">
              <a:buClr>
                <a:srgbClr val="00A56D"/>
              </a:buClr>
              <a:buFont typeface="Wingdings" panose="05000000000000000000" pitchFamily="2" charset="2"/>
              <a:buChar char="ü"/>
            </a:pPr>
            <a:r>
              <a:rPr lang="de-DE" sz="1600" dirty="0">
                <a:latin typeface="Raleway" pitchFamily="2" charset="0"/>
              </a:rPr>
              <a:t>Bewertung durch SV oder RB (Kostenersatz richtet sich nach §§ 41ff ZPO)</a:t>
            </a:r>
          </a:p>
          <a:p>
            <a:pPr marL="342900" indent="-342900" algn="just">
              <a:spcBef>
                <a:spcPts val="1200"/>
              </a:spcBef>
              <a:buClr>
                <a:srgbClr val="00A56D"/>
              </a:buClr>
              <a:buFont typeface="Arial" panose="020B0604020202020204" pitchFamily="34" charset="0"/>
              <a:buChar char="•"/>
            </a:pPr>
            <a:r>
              <a:rPr lang="de-DE" sz="1600" b="1" dirty="0">
                <a:latin typeface="Raleway" pitchFamily="2" charset="0"/>
              </a:rPr>
              <a:t>Auswahl der betroffenen Gläubiger</a:t>
            </a:r>
          </a:p>
          <a:p>
            <a:pPr marL="800100" lvl="1" indent="-342900" algn="just">
              <a:buClr>
                <a:srgbClr val="00A56D"/>
              </a:buClr>
              <a:buFont typeface="Symbol" panose="05050102010706020507" pitchFamily="18" charset="2"/>
              <a:buChar char="-"/>
            </a:pPr>
            <a:r>
              <a:rPr lang="de-DE" sz="1600" dirty="0">
                <a:latin typeface="Raleway" pitchFamily="2" charset="0"/>
              </a:rPr>
              <a:t>Auswahl der betroffenen Gläubiger obliegt grds dem Schuldner</a:t>
            </a:r>
          </a:p>
          <a:p>
            <a:pPr marL="800100" lvl="1" indent="-342900" algn="just">
              <a:buClr>
                <a:srgbClr val="00A56D"/>
              </a:buClr>
              <a:buFont typeface="Symbol" panose="05050102010706020507" pitchFamily="18" charset="2"/>
              <a:buChar char="-"/>
            </a:pPr>
            <a:r>
              <a:rPr lang="de-DE" sz="1600" dirty="0">
                <a:latin typeface="Raleway" pitchFamily="2" charset="0"/>
              </a:rPr>
              <a:t>Jedoch: Erhebliche praktische Einschränkung &gt;&gt; Ausnahme bedarf „</a:t>
            </a:r>
            <a:r>
              <a:rPr lang="de-DE" sz="1600" b="1" i="1" dirty="0">
                <a:latin typeface="Raleway" pitchFamily="2" charset="0"/>
              </a:rPr>
              <a:t>sachlich nachvollziehbarer Begründung</a:t>
            </a:r>
            <a:r>
              <a:rPr lang="de-DE" sz="1600" dirty="0">
                <a:latin typeface="Raleway" pitchFamily="2" charset="0"/>
              </a:rPr>
              <a:t>“, wie etwa</a:t>
            </a:r>
          </a:p>
          <a:p>
            <a:pPr marL="1257300" lvl="2" indent="-342900" algn="just">
              <a:buClr>
                <a:srgbClr val="00A56D"/>
              </a:buClr>
              <a:buFont typeface="Wingdings" panose="05000000000000000000" pitchFamily="2" charset="2"/>
              <a:buChar char="Ø"/>
            </a:pPr>
            <a:r>
              <a:rPr lang="de-DE" sz="1600" dirty="0">
                <a:latin typeface="Raleway" pitchFamily="2" charset="0"/>
              </a:rPr>
              <a:t>Vollständige Befriedigung auch im Insolvenzverfahren</a:t>
            </a:r>
          </a:p>
          <a:p>
            <a:pPr marL="1257300" lvl="2" indent="-342900" algn="just">
              <a:buClr>
                <a:srgbClr val="00A56D"/>
              </a:buClr>
              <a:buFont typeface="Wingdings" panose="05000000000000000000" pitchFamily="2" charset="2"/>
              <a:buChar char="Ø"/>
            </a:pPr>
            <a:r>
              <a:rPr lang="de-DE" sz="1600" dirty="0">
                <a:latin typeface="Raleway" pitchFamily="2" charset="0"/>
              </a:rPr>
              <a:t>„</a:t>
            </a:r>
            <a:r>
              <a:rPr lang="de-DE" sz="1600" i="1" dirty="0">
                <a:latin typeface="Raleway" pitchFamily="2" charset="0"/>
              </a:rPr>
              <a:t>Einbeziehung nicht erforderlich </a:t>
            </a:r>
            <a:r>
              <a:rPr lang="de-DE" sz="1600" dirty="0">
                <a:latin typeface="Raleway" pitchFamily="2" charset="0"/>
              </a:rPr>
              <a:t>[…]</a:t>
            </a:r>
            <a:r>
              <a:rPr lang="de-DE" sz="1600" i="1" dirty="0">
                <a:latin typeface="Raleway" pitchFamily="2" charset="0"/>
              </a:rPr>
              <a:t> um die Insolvenz abzuwenden und Bestandfähigkeit sicherzustellen und eine Differenzierung unter Berücksichtigung der Umstände – etwa wenn ausschließlich  Finanzgläubiger einbezogen werden </a:t>
            </a:r>
            <a:r>
              <a:rPr lang="de-DE" sz="1600" dirty="0">
                <a:latin typeface="Raleway" pitchFamily="2" charset="0"/>
              </a:rPr>
              <a:t>[…]</a:t>
            </a:r>
            <a:r>
              <a:rPr lang="de-DE" sz="1600" i="1" dirty="0">
                <a:latin typeface="Raleway" pitchFamily="2" charset="0"/>
              </a:rPr>
              <a:t> – sachlich gerechtfertigt ist.</a:t>
            </a:r>
            <a:r>
              <a:rPr lang="de-DE" sz="1600" dirty="0">
                <a:latin typeface="Raleway" pitchFamily="2" charset="0"/>
              </a:rPr>
              <a:t>“ (ErläutRV)</a:t>
            </a:r>
          </a:p>
          <a:p>
            <a:pPr marL="800100" lvl="1" indent="-342900" algn="just">
              <a:buClr>
                <a:srgbClr val="00A56D"/>
              </a:buClr>
              <a:buFont typeface="Symbol" panose="05050102010706020507" pitchFamily="18" charset="2"/>
              <a:buChar char="-"/>
            </a:pPr>
            <a:r>
              <a:rPr lang="de-DE" sz="1600" dirty="0">
                <a:latin typeface="Raleway" pitchFamily="2" charset="0"/>
              </a:rPr>
              <a:t>Klagerecht gemäß § 42 ReO bei wissentlichem Verschweigen von nicht betroffenen Gläubigern</a:t>
            </a:r>
          </a:p>
          <a:p>
            <a:pPr marL="1257300" lvl="2" indent="-342900" algn="just">
              <a:buClr>
                <a:srgbClr val="00A56D"/>
              </a:buClr>
              <a:buFont typeface="Wingdings" panose="05000000000000000000" pitchFamily="2" charset="2"/>
              <a:buChar char="Ø"/>
            </a:pPr>
            <a:endParaRPr lang="de-DE" sz="1600" dirty="0">
              <a:latin typeface="Raleway" pitchFamily="2" charset="0"/>
            </a:endParaRPr>
          </a:p>
          <a:p>
            <a:pPr marL="1714500" lvl="3" indent="-342900" algn="just">
              <a:buClr>
                <a:srgbClr val="00A56D"/>
              </a:buClr>
              <a:buFont typeface="Wingdings" panose="05000000000000000000" pitchFamily="2" charset="2"/>
              <a:buChar char="Ø"/>
            </a:pPr>
            <a:endParaRPr lang="de-DE" sz="1600" dirty="0">
              <a:latin typeface="Raleway" pitchFamily="2" charset="0"/>
            </a:endParaRPr>
          </a:p>
          <a:p>
            <a:pPr marL="1257300" lvl="2" indent="-342900" algn="just">
              <a:buClr>
                <a:srgbClr val="00A56D"/>
              </a:buClr>
              <a:buFont typeface="Wingdings" panose="05000000000000000000" pitchFamily="2" charset="2"/>
              <a:buChar char="Ø"/>
            </a:pPr>
            <a:endParaRPr lang="de-DE" sz="1600" dirty="0">
              <a:latin typeface="Raleway" pitchFamily="2" charset="0"/>
            </a:endParaRPr>
          </a:p>
        </p:txBody>
      </p:sp>
      <p:sp>
        <p:nvSpPr>
          <p:cNvPr id="9" name="Datumsplatzhalter 2">
            <a:extLst>
              <a:ext uri="{FF2B5EF4-FFF2-40B4-BE49-F238E27FC236}">
                <a16:creationId xmlns:a16="http://schemas.microsoft.com/office/drawing/2014/main" id="{38956916-0094-429E-8D36-2C421CBDEBE8}"/>
              </a:ext>
            </a:extLst>
          </p:cNvPr>
          <p:cNvSpPr>
            <a:spLocks noGrp="1"/>
          </p:cNvSpPr>
          <p:nvPr>
            <p:ph type="dt" sz="half" idx="10"/>
          </p:nvPr>
        </p:nvSpPr>
        <p:spPr>
          <a:xfrm>
            <a:off x="718118" y="6356350"/>
            <a:ext cx="10170460" cy="365125"/>
          </a:xfrm>
        </p:spPr>
        <p:txBody>
          <a:bodyPr/>
          <a:lstStyle/>
          <a:p>
            <a:r>
              <a:rPr lang="de-DE" dirty="0">
                <a:latin typeface="Raleway" pitchFamily="2" charset="0"/>
              </a:rPr>
              <a:t>ARS Tagung Insolvenzrecht 2021		</a:t>
            </a:r>
            <a:r>
              <a:rPr lang="de-DE" dirty="0"/>
              <a:t>					</a:t>
            </a:r>
          </a:p>
        </p:txBody>
      </p:sp>
    </p:spTree>
    <p:extLst>
      <p:ext uri="{BB962C8B-B14F-4D97-AF65-F5344CB8AC3E}">
        <p14:creationId xmlns:p14="http://schemas.microsoft.com/office/powerpoint/2010/main" val="41237195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0591DF3C-CF2B-4A5D-8340-9EE4E790C531}"/>
              </a:ext>
            </a:extLst>
          </p:cNvPr>
          <p:cNvSpPr>
            <a:spLocks noGrp="1"/>
          </p:cNvSpPr>
          <p:nvPr>
            <p:ph type="sldNum" sz="quarter" idx="12"/>
          </p:nvPr>
        </p:nvSpPr>
        <p:spPr/>
        <p:txBody>
          <a:bodyPr/>
          <a:lstStyle/>
          <a:p>
            <a:fld id="{9CFD1DE5-C93E-45E4-AC07-2CC528E52F79}" type="slidenum">
              <a:rPr lang="de-DE" smtClean="0">
                <a:latin typeface="Raleway" pitchFamily="2" charset="0"/>
              </a:rPr>
              <a:t>20</a:t>
            </a:fld>
            <a:endParaRPr lang="de-DE" dirty="0">
              <a:latin typeface="Raleway" pitchFamily="2" charset="0"/>
            </a:endParaRPr>
          </a:p>
        </p:txBody>
      </p:sp>
      <p:sp>
        <p:nvSpPr>
          <p:cNvPr id="5" name="Textfeld 4">
            <a:extLst>
              <a:ext uri="{FF2B5EF4-FFF2-40B4-BE49-F238E27FC236}">
                <a16:creationId xmlns:a16="http://schemas.microsoft.com/office/drawing/2014/main" id="{DF1B42D8-9496-4812-8EA8-BE81B4291385}"/>
              </a:ext>
            </a:extLst>
          </p:cNvPr>
          <p:cNvSpPr txBox="1"/>
          <p:nvPr/>
        </p:nvSpPr>
        <p:spPr>
          <a:xfrm>
            <a:off x="718118" y="939465"/>
            <a:ext cx="10635682" cy="707886"/>
          </a:xfrm>
          <a:prstGeom prst="rect">
            <a:avLst/>
          </a:prstGeom>
          <a:noFill/>
        </p:spPr>
        <p:txBody>
          <a:bodyPr wrap="square" rtlCol="0">
            <a:spAutoFit/>
          </a:bodyPr>
          <a:lstStyle/>
          <a:p>
            <a:r>
              <a:rPr lang="de-DE" sz="4000" b="1" dirty="0">
                <a:solidFill>
                  <a:srgbClr val="00A56D"/>
                </a:solidFill>
                <a:latin typeface="Raleway" pitchFamily="2" charset="0"/>
              </a:rPr>
              <a:t>Auswahlkriterien aus Schuldnersicht</a:t>
            </a:r>
          </a:p>
        </p:txBody>
      </p:sp>
      <p:sp>
        <p:nvSpPr>
          <p:cNvPr id="7" name="Textfeld 6">
            <a:extLst>
              <a:ext uri="{FF2B5EF4-FFF2-40B4-BE49-F238E27FC236}">
                <a16:creationId xmlns:a16="http://schemas.microsoft.com/office/drawing/2014/main" id="{805BD0B9-715B-4C27-9429-309C36DEFC3E}"/>
              </a:ext>
            </a:extLst>
          </p:cNvPr>
          <p:cNvSpPr txBox="1"/>
          <p:nvPr/>
        </p:nvSpPr>
        <p:spPr>
          <a:xfrm>
            <a:off x="757523" y="1647351"/>
            <a:ext cx="10834318" cy="4770537"/>
          </a:xfrm>
          <a:prstGeom prst="rect">
            <a:avLst/>
          </a:prstGeom>
          <a:noFill/>
        </p:spPr>
        <p:txBody>
          <a:bodyPr wrap="square" rtlCol="0">
            <a:spAutoFit/>
          </a:bodyPr>
          <a:lstStyle/>
          <a:p>
            <a:pPr marL="342900" indent="-342900" algn="just">
              <a:spcBef>
                <a:spcPts val="1200"/>
              </a:spcBef>
              <a:buClr>
                <a:srgbClr val="00A56D"/>
              </a:buClr>
              <a:buFont typeface="Arial" panose="020B0604020202020204" pitchFamily="34" charset="0"/>
              <a:buChar char="•"/>
            </a:pPr>
            <a:r>
              <a:rPr lang="de-DE" sz="1600" b="1" dirty="0">
                <a:latin typeface="Raleway" pitchFamily="2" charset="0"/>
              </a:rPr>
              <a:t>Bildung von Gläubigerklassen / Cram-Down</a:t>
            </a:r>
          </a:p>
          <a:p>
            <a:pPr marL="800100" lvl="1" indent="-342900" algn="just">
              <a:buClr>
                <a:srgbClr val="00A56D"/>
              </a:buClr>
              <a:buFont typeface="Symbol" panose="05050102010706020507" pitchFamily="18" charset="2"/>
              <a:buChar char="-"/>
            </a:pPr>
            <a:r>
              <a:rPr lang="de-DE" sz="1600" dirty="0">
                <a:latin typeface="Raleway" pitchFamily="2" charset="0"/>
              </a:rPr>
              <a:t>Wesentlichstes Abgrenzungskriterium von Sanierungsverfahren</a:t>
            </a:r>
          </a:p>
          <a:p>
            <a:pPr marL="800100" lvl="1" indent="-342900" algn="just">
              <a:buClr>
                <a:srgbClr val="00A56D"/>
              </a:buClr>
              <a:buFont typeface="Symbol" panose="05050102010706020507" pitchFamily="18" charset="2"/>
              <a:buChar char="-"/>
            </a:pPr>
            <a:r>
              <a:rPr lang="de-DE" sz="1600" dirty="0">
                <a:latin typeface="Raleway" pitchFamily="2" charset="0"/>
              </a:rPr>
              <a:t>Klassenbildung ist vom Schuldner vorzunehmen</a:t>
            </a:r>
          </a:p>
          <a:p>
            <a:pPr marL="1257300" lvl="2" indent="-342900" algn="just">
              <a:buClr>
                <a:srgbClr val="00A56D"/>
              </a:buClr>
              <a:buFont typeface="Wingdings" panose="05000000000000000000" pitchFamily="2" charset="2"/>
              <a:buChar char="Ø"/>
            </a:pPr>
            <a:r>
              <a:rPr lang="de-DE" sz="1600" dirty="0">
                <a:latin typeface="Raleway" pitchFamily="2" charset="0"/>
              </a:rPr>
              <a:t>Zwingend (ausgenommen KMU)</a:t>
            </a:r>
          </a:p>
          <a:p>
            <a:pPr marL="1257300" lvl="2" indent="-342900" algn="just">
              <a:buClr>
                <a:srgbClr val="00A56D"/>
              </a:buClr>
              <a:buFont typeface="Wingdings" panose="05000000000000000000" pitchFamily="2" charset="2"/>
              <a:buChar char="Ø"/>
            </a:pPr>
            <a:r>
              <a:rPr lang="de-DE" sz="1600" dirty="0">
                <a:latin typeface="Raleway" pitchFamily="2" charset="0"/>
              </a:rPr>
              <a:t>Sachgemäßheit ist vom Gericht zu prüfen (§ 30 Abs 1 Z 2 ReO)</a:t>
            </a:r>
          </a:p>
          <a:p>
            <a:pPr marL="800100" lvl="1" indent="-342900" algn="just">
              <a:buClr>
                <a:srgbClr val="00A56D"/>
              </a:buClr>
              <a:buFont typeface="Symbol" panose="05050102010706020507" pitchFamily="18" charset="2"/>
              <a:buChar char="-"/>
            </a:pPr>
            <a:r>
              <a:rPr lang="de-DE" sz="1600" b="1" dirty="0">
                <a:latin typeface="Raleway" pitchFamily="2" charset="0"/>
              </a:rPr>
              <a:t>Strategischer Gestaltungsspielraum</a:t>
            </a:r>
            <a:r>
              <a:rPr lang="de-DE" sz="1600" dirty="0">
                <a:latin typeface="Raleway" pitchFamily="2" charset="0"/>
              </a:rPr>
              <a:t>, insb zur Ermöglichung eines Cram-Down</a:t>
            </a:r>
          </a:p>
          <a:p>
            <a:pPr marL="1257300" lvl="2" indent="-342900" algn="just">
              <a:buClr>
                <a:srgbClr val="00A56D"/>
              </a:buClr>
              <a:buFont typeface="Wingdings" panose="05000000000000000000" pitchFamily="2" charset="2"/>
              <a:buChar char="Ø"/>
            </a:pPr>
            <a:r>
              <a:rPr lang="de-DE" sz="1600" dirty="0">
                <a:latin typeface="Raleway" pitchFamily="2" charset="0"/>
              </a:rPr>
              <a:t>Unterschiedliche Behandlung wird eingeschränkt nach § 36 Abs 1 Z 2 ReO und Kriterium des Gläubigerinteresses</a:t>
            </a:r>
          </a:p>
          <a:p>
            <a:pPr marL="1714500" lvl="3" indent="-342900" algn="just">
              <a:buClr>
                <a:srgbClr val="00A56D"/>
              </a:buClr>
              <a:buFont typeface="Wingdings" panose="05000000000000000000" pitchFamily="2" charset="2"/>
              <a:buChar char="ü"/>
            </a:pPr>
            <a:r>
              <a:rPr lang="de-DE" sz="1600" dirty="0">
                <a:latin typeface="Raleway" pitchFamily="2" charset="0"/>
              </a:rPr>
              <a:t>Ablehnende Gläubigerklasse darf daher nicht schlechter gestellt werden, wie eine Gläubigerklasse in der gleichen Befriedigungsrangfolge des Insolvenzrechts. </a:t>
            </a:r>
          </a:p>
          <a:p>
            <a:pPr marL="1714500" lvl="3" indent="-342900" algn="just">
              <a:buClr>
                <a:srgbClr val="00A56D"/>
              </a:buClr>
              <a:buFont typeface="Wingdings" panose="05000000000000000000" pitchFamily="2" charset="2"/>
              <a:buChar char="ü"/>
            </a:pPr>
            <a:r>
              <a:rPr lang="de-DE" sz="1600" dirty="0">
                <a:latin typeface="Raleway" pitchFamily="2" charset="0"/>
              </a:rPr>
              <a:t>Ergo: Klasse der besicherten Gläubiger (§ 29 Abs 1 Z 1 ReO) muss besser gestellt werden als Klasse der unbesicherten Gläubiger, der Anleihegläubiger und der schutzbedürftigen Gläubiger (§ 29 Abs 1 Z 2-4 ReO), die wiederum besser gestellt sein müssen als die nachrangigen Gläubiger (§ 29 Abs 1 Z 5 ReO)</a:t>
            </a:r>
          </a:p>
          <a:p>
            <a:pPr marL="1257300" lvl="2" indent="-342900" algn="just">
              <a:buClr>
                <a:srgbClr val="00A56D"/>
              </a:buClr>
              <a:buFont typeface="Wingdings" panose="05000000000000000000" pitchFamily="2" charset="2"/>
              <a:buChar char="Ø"/>
            </a:pPr>
            <a:r>
              <a:rPr lang="de-DE" sz="1600" b="1" dirty="0">
                <a:latin typeface="Raleway" pitchFamily="2" charset="0"/>
              </a:rPr>
              <a:t>Ungleichbehandlung gleichrangiger Gläubigerklassen ist daher nur durch die Ausnahme von Gläubigern möglich, was wiederum einer sachlichen Begründung bedarf</a:t>
            </a:r>
          </a:p>
          <a:p>
            <a:pPr marL="1257300" lvl="2" indent="-342900" algn="just">
              <a:buClr>
                <a:srgbClr val="00A56D"/>
              </a:buClr>
              <a:buFont typeface="Wingdings" panose="05000000000000000000" pitchFamily="2" charset="2"/>
              <a:buChar char="Ø"/>
            </a:pPr>
            <a:endParaRPr lang="de-DE" sz="1600" dirty="0">
              <a:latin typeface="Raleway" pitchFamily="2" charset="0"/>
            </a:endParaRPr>
          </a:p>
          <a:p>
            <a:pPr marL="1714500" lvl="3" indent="-342900" algn="just">
              <a:buClr>
                <a:srgbClr val="00A56D"/>
              </a:buClr>
              <a:buFont typeface="Wingdings" panose="05000000000000000000" pitchFamily="2" charset="2"/>
              <a:buChar char="Ø"/>
            </a:pPr>
            <a:endParaRPr lang="de-DE" sz="1600" dirty="0">
              <a:latin typeface="Raleway" pitchFamily="2" charset="0"/>
            </a:endParaRPr>
          </a:p>
          <a:p>
            <a:pPr marL="1257300" lvl="2" indent="-342900" algn="just">
              <a:buClr>
                <a:srgbClr val="00A56D"/>
              </a:buClr>
              <a:buFont typeface="Wingdings" panose="05000000000000000000" pitchFamily="2" charset="2"/>
              <a:buChar char="Ø"/>
            </a:pPr>
            <a:endParaRPr lang="de-DE" sz="1600" dirty="0">
              <a:latin typeface="Raleway" pitchFamily="2" charset="0"/>
            </a:endParaRPr>
          </a:p>
        </p:txBody>
      </p:sp>
      <p:sp>
        <p:nvSpPr>
          <p:cNvPr id="9" name="Datumsplatzhalter 2">
            <a:extLst>
              <a:ext uri="{FF2B5EF4-FFF2-40B4-BE49-F238E27FC236}">
                <a16:creationId xmlns:a16="http://schemas.microsoft.com/office/drawing/2014/main" id="{38956916-0094-429E-8D36-2C421CBDEBE8}"/>
              </a:ext>
            </a:extLst>
          </p:cNvPr>
          <p:cNvSpPr>
            <a:spLocks noGrp="1"/>
          </p:cNvSpPr>
          <p:nvPr>
            <p:ph type="dt" sz="half" idx="10"/>
          </p:nvPr>
        </p:nvSpPr>
        <p:spPr>
          <a:xfrm>
            <a:off x="718118" y="6356350"/>
            <a:ext cx="10170460" cy="365125"/>
          </a:xfrm>
        </p:spPr>
        <p:txBody>
          <a:bodyPr/>
          <a:lstStyle/>
          <a:p>
            <a:r>
              <a:rPr lang="de-DE" dirty="0">
                <a:latin typeface="Raleway" pitchFamily="2" charset="0"/>
              </a:rPr>
              <a:t>ARS Tagung Insolvenzrecht 2021		</a:t>
            </a:r>
            <a:r>
              <a:rPr lang="de-DE" dirty="0"/>
              <a:t>					</a:t>
            </a:r>
          </a:p>
        </p:txBody>
      </p:sp>
    </p:spTree>
    <p:extLst>
      <p:ext uri="{BB962C8B-B14F-4D97-AF65-F5344CB8AC3E}">
        <p14:creationId xmlns:p14="http://schemas.microsoft.com/office/powerpoint/2010/main" val="3521027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0591DF3C-CF2B-4A5D-8340-9EE4E790C531}"/>
              </a:ext>
            </a:extLst>
          </p:cNvPr>
          <p:cNvSpPr>
            <a:spLocks noGrp="1"/>
          </p:cNvSpPr>
          <p:nvPr>
            <p:ph type="sldNum" sz="quarter" idx="12"/>
          </p:nvPr>
        </p:nvSpPr>
        <p:spPr/>
        <p:txBody>
          <a:bodyPr/>
          <a:lstStyle/>
          <a:p>
            <a:fld id="{9CFD1DE5-C93E-45E4-AC07-2CC528E52F79}" type="slidenum">
              <a:rPr lang="de-DE" smtClean="0">
                <a:latin typeface="Raleway" pitchFamily="2" charset="0"/>
              </a:rPr>
              <a:t>21</a:t>
            </a:fld>
            <a:endParaRPr lang="de-DE" dirty="0">
              <a:latin typeface="Raleway" pitchFamily="2" charset="0"/>
            </a:endParaRPr>
          </a:p>
        </p:txBody>
      </p:sp>
      <p:sp>
        <p:nvSpPr>
          <p:cNvPr id="5" name="Textfeld 4">
            <a:extLst>
              <a:ext uri="{FF2B5EF4-FFF2-40B4-BE49-F238E27FC236}">
                <a16:creationId xmlns:a16="http://schemas.microsoft.com/office/drawing/2014/main" id="{DF1B42D8-9496-4812-8EA8-BE81B4291385}"/>
              </a:ext>
            </a:extLst>
          </p:cNvPr>
          <p:cNvSpPr txBox="1"/>
          <p:nvPr/>
        </p:nvSpPr>
        <p:spPr>
          <a:xfrm>
            <a:off x="718118" y="939465"/>
            <a:ext cx="10635682" cy="707886"/>
          </a:xfrm>
          <a:prstGeom prst="rect">
            <a:avLst/>
          </a:prstGeom>
          <a:noFill/>
        </p:spPr>
        <p:txBody>
          <a:bodyPr wrap="square" rtlCol="0">
            <a:spAutoFit/>
          </a:bodyPr>
          <a:lstStyle/>
          <a:p>
            <a:r>
              <a:rPr lang="de-DE" sz="4000" b="1" dirty="0">
                <a:solidFill>
                  <a:srgbClr val="00A56D"/>
                </a:solidFill>
                <a:latin typeface="Raleway" pitchFamily="2" charset="0"/>
              </a:rPr>
              <a:t>Auswahlkriterien aus Schuldnersicht</a:t>
            </a:r>
          </a:p>
        </p:txBody>
      </p:sp>
      <p:sp>
        <p:nvSpPr>
          <p:cNvPr id="7" name="Textfeld 6">
            <a:extLst>
              <a:ext uri="{FF2B5EF4-FFF2-40B4-BE49-F238E27FC236}">
                <a16:creationId xmlns:a16="http://schemas.microsoft.com/office/drawing/2014/main" id="{805BD0B9-715B-4C27-9429-309C36DEFC3E}"/>
              </a:ext>
            </a:extLst>
          </p:cNvPr>
          <p:cNvSpPr txBox="1"/>
          <p:nvPr/>
        </p:nvSpPr>
        <p:spPr>
          <a:xfrm>
            <a:off x="757523" y="1647351"/>
            <a:ext cx="10834318" cy="4585871"/>
          </a:xfrm>
          <a:prstGeom prst="rect">
            <a:avLst/>
          </a:prstGeom>
          <a:noFill/>
        </p:spPr>
        <p:txBody>
          <a:bodyPr wrap="square" rtlCol="0">
            <a:spAutoFit/>
          </a:bodyPr>
          <a:lstStyle/>
          <a:p>
            <a:pPr marL="342900" indent="-342900" algn="just">
              <a:buClr>
                <a:srgbClr val="00A56D"/>
              </a:buClr>
              <a:buFont typeface="Arial" panose="020B0604020202020204" pitchFamily="34" charset="0"/>
              <a:buChar char="•"/>
            </a:pPr>
            <a:r>
              <a:rPr lang="de-DE" sz="1600" b="1" dirty="0">
                <a:latin typeface="Raleway" pitchFamily="2" charset="0"/>
              </a:rPr>
              <a:t>Kosten </a:t>
            </a:r>
          </a:p>
          <a:p>
            <a:pPr marL="800100" lvl="1" indent="-342900" algn="just">
              <a:buClr>
                <a:srgbClr val="00A56D"/>
              </a:buClr>
              <a:buFont typeface="Symbol" panose="05050102010706020507" pitchFamily="18" charset="2"/>
              <a:buChar char="-"/>
            </a:pPr>
            <a:r>
              <a:rPr lang="de-DE" sz="1600" dirty="0">
                <a:latin typeface="Raleway" pitchFamily="2" charset="0"/>
              </a:rPr>
              <a:t>PG &gt; 0,3% des zur Befriedigung der Gläubiger erforderlichen Betrages, maximal aber EUR 30.000</a:t>
            </a:r>
          </a:p>
          <a:p>
            <a:pPr marL="800100" lvl="1" indent="-342900" algn="just">
              <a:buClr>
                <a:srgbClr val="00A56D"/>
              </a:buClr>
              <a:buFont typeface="Symbol" panose="05050102010706020507" pitchFamily="18" charset="2"/>
              <a:buChar char="-"/>
            </a:pPr>
            <a:r>
              <a:rPr lang="de-DE" sz="1600" dirty="0">
                <a:latin typeface="Raleway" pitchFamily="2" charset="0"/>
              </a:rPr>
              <a:t>Restrukturierungsbeauftragter hat Anspruch auf angemessene Entlohnung</a:t>
            </a:r>
          </a:p>
          <a:p>
            <a:pPr marL="1257300" lvl="2" indent="-342900" algn="just">
              <a:buClr>
                <a:srgbClr val="00A56D"/>
              </a:buClr>
              <a:buFont typeface="Wingdings" panose="05000000000000000000" pitchFamily="2" charset="2"/>
              <a:buChar char="Ø"/>
            </a:pPr>
            <a:r>
              <a:rPr lang="de-DE" sz="1600" dirty="0">
                <a:latin typeface="Raleway" pitchFamily="2" charset="0"/>
              </a:rPr>
              <a:t>Entlohnung ist nach Umfang, Schwierigkeit und Sorgfalt der Tätigkeit zu bemessen (§ 15 Abs 1 ReO)</a:t>
            </a:r>
          </a:p>
          <a:p>
            <a:pPr marL="1257300" lvl="2" indent="-342900" algn="just">
              <a:buClr>
                <a:srgbClr val="00A56D"/>
              </a:buClr>
              <a:buFont typeface="Wingdings" panose="05000000000000000000" pitchFamily="2" charset="2"/>
              <a:buChar char="Ø"/>
            </a:pPr>
            <a:r>
              <a:rPr lang="de-DE" sz="1600" dirty="0">
                <a:latin typeface="Raleway" pitchFamily="2" charset="0"/>
              </a:rPr>
              <a:t>Bei umfassender Überwachung kann § 82a IO analog herangezogen werden (ErläutRV)</a:t>
            </a:r>
          </a:p>
          <a:p>
            <a:pPr marL="342900" indent="-342900" algn="just">
              <a:spcBef>
                <a:spcPts val="1200"/>
              </a:spcBef>
              <a:buClr>
                <a:srgbClr val="00A56D"/>
              </a:buClr>
              <a:buFont typeface="Arial" panose="020B0604020202020204" pitchFamily="34" charset="0"/>
              <a:buChar char="•"/>
            </a:pPr>
            <a:r>
              <a:rPr lang="de-DE" sz="1600" b="1" dirty="0">
                <a:latin typeface="Raleway" pitchFamily="2" charset="0"/>
              </a:rPr>
              <a:t>Beschränkung der Öffentlichkeit</a:t>
            </a:r>
          </a:p>
          <a:p>
            <a:pPr marL="800100" lvl="1" indent="-342900" algn="just">
              <a:buClr>
                <a:srgbClr val="00A56D"/>
              </a:buClr>
              <a:buFont typeface="Symbol" panose="05050102010706020507" pitchFamily="18" charset="2"/>
              <a:buChar char="-"/>
            </a:pPr>
            <a:r>
              <a:rPr lang="de-DE" sz="1600" dirty="0">
                <a:latin typeface="Raleway" pitchFamily="2" charset="0"/>
              </a:rPr>
              <a:t>Nur Europäisches Restrukturierungsverfahrens ist öffentlich</a:t>
            </a:r>
          </a:p>
          <a:p>
            <a:pPr marL="800100" lvl="1" indent="-342900" algn="just">
              <a:buClr>
                <a:srgbClr val="00A56D"/>
              </a:buClr>
              <a:buFont typeface="Symbol" panose="05050102010706020507" pitchFamily="18" charset="2"/>
              <a:buChar char="-"/>
            </a:pPr>
            <a:r>
              <a:rPr lang="de-DE" sz="1600" dirty="0">
                <a:latin typeface="Raleway" pitchFamily="2" charset="0"/>
              </a:rPr>
              <a:t>Vom Vereinfachten Restrukturierungsverfahren betroffene Finanzgläubiger unterliegen meist sogar Bankgeheimnis </a:t>
            </a:r>
          </a:p>
          <a:p>
            <a:pPr marL="800100" lvl="1" indent="-342900" algn="just">
              <a:buClr>
                <a:srgbClr val="00A56D"/>
              </a:buClr>
              <a:buFont typeface="Symbol" panose="05050102010706020507" pitchFamily="18" charset="2"/>
              <a:buChar char="-"/>
            </a:pPr>
            <a:r>
              <a:rPr lang="de-DE" sz="1600" dirty="0">
                <a:latin typeface="Raleway" pitchFamily="2" charset="0"/>
              </a:rPr>
              <a:t>De-facto-Publizität wegen Vertretungsmöglichkeit der besonderen Gläubigerschutzverbände?</a:t>
            </a:r>
          </a:p>
          <a:p>
            <a:pPr marL="342900" indent="-342900" algn="just">
              <a:spcBef>
                <a:spcPts val="1200"/>
              </a:spcBef>
              <a:buClr>
                <a:srgbClr val="00A56D"/>
              </a:buClr>
              <a:buFont typeface="Arial" panose="020B0604020202020204" pitchFamily="34" charset="0"/>
              <a:buChar char="•"/>
            </a:pPr>
            <a:r>
              <a:rPr lang="de-DE" sz="1600" b="1" dirty="0">
                <a:latin typeface="Raleway" pitchFamily="2" charset="0"/>
              </a:rPr>
              <a:t> (nicht öffentliches) Vorverfahren</a:t>
            </a:r>
          </a:p>
          <a:p>
            <a:pPr marL="800100" lvl="1" indent="-342900" algn="just">
              <a:buClr>
                <a:srgbClr val="00A56D"/>
              </a:buClr>
              <a:buFont typeface="Symbol" panose="05050102010706020507" pitchFamily="18" charset="2"/>
              <a:buChar char="-"/>
            </a:pPr>
            <a:r>
              <a:rPr lang="de-DE" sz="1600" dirty="0">
                <a:latin typeface="Raleway" pitchFamily="2" charset="0"/>
              </a:rPr>
              <a:t>Restrukturierungsverfahren steht auch bei Überschuldung zur Verfügung</a:t>
            </a:r>
          </a:p>
          <a:p>
            <a:pPr marL="800100" lvl="1" indent="-342900" algn="just">
              <a:buClr>
                <a:srgbClr val="00A56D"/>
              </a:buClr>
              <a:buFont typeface="Symbol" panose="05050102010706020507" pitchFamily="18" charset="2"/>
              <a:buChar char="-"/>
            </a:pPr>
            <a:r>
              <a:rPr lang="de-DE" sz="1600" dirty="0">
                <a:latin typeface="Raleway" pitchFamily="2" charset="0"/>
              </a:rPr>
              <a:t>Während der Vollstreckungssperre ruht Insolvenzantragspflicht wegen Überschuldung (§ 24 Abs 1 ReO)</a:t>
            </a:r>
          </a:p>
          <a:p>
            <a:pPr marL="800100" lvl="1" indent="-342900" algn="just">
              <a:buClr>
                <a:srgbClr val="00A56D"/>
              </a:buClr>
              <a:buFont typeface="Symbol" panose="05050102010706020507" pitchFamily="18" charset="2"/>
              <a:buChar char="-"/>
            </a:pPr>
            <a:r>
              <a:rPr lang="de-DE" sz="1600" dirty="0">
                <a:latin typeface="Raleway" pitchFamily="2" charset="0"/>
              </a:rPr>
              <a:t>Restrukturierungsverfahren (iVm Vollstreckungssperre) kann daher zur Beseitigung der Überschuldung bzw zur Erstreckung der 60-Tages-Frist des § 69 IO (bspw bei noch nicht vorliegenden Bedingungen dienen)</a:t>
            </a:r>
          </a:p>
          <a:p>
            <a:pPr marL="1257300" lvl="2" indent="-342900" algn="just">
              <a:buClr>
                <a:srgbClr val="00A56D"/>
              </a:buClr>
              <a:buFont typeface="Wingdings" panose="05000000000000000000" pitchFamily="2" charset="2"/>
              <a:buChar char="Ø"/>
            </a:pPr>
            <a:endParaRPr lang="de-DE" sz="1600" dirty="0">
              <a:latin typeface="Raleway" pitchFamily="2" charset="0"/>
            </a:endParaRPr>
          </a:p>
        </p:txBody>
      </p:sp>
      <p:sp>
        <p:nvSpPr>
          <p:cNvPr id="9" name="Datumsplatzhalter 2">
            <a:extLst>
              <a:ext uri="{FF2B5EF4-FFF2-40B4-BE49-F238E27FC236}">
                <a16:creationId xmlns:a16="http://schemas.microsoft.com/office/drawing/2014/main" id="{38956916-0094-429E-8D36-2C421CBDEBE8}"/>
              </a:ext>
            </a:extLst>
          </p:cNvPr>
          <p:cNvSpPr>
            <a:spLocks noGrp="1"/>
          </p:cNvSpPr>
          <p:nvPr>
            <p:ph type="dt" sz="half" idx="10"/>
          </p:nvPr>
        </p:nvSpPr>
        <p:spPr>
          <a:xfrm>
            <a:off x="718118" y="6356350"/>
            <a:ext cx="10170460" cy="365125"/>
          </a:xfrm>
        </p:spPr>
        <p:txBody>
          <a:bodyPr/>
          <a:lstStyle/>
          <a:p>
            <a:r>
              <a:rPr lang="de-DE" dirty="0">
                <a:latin typeface="Raleway" pitchFamily="2" charset="0"/>
              </a:rPr>
              <a:t>ARS Tagung Insolvenzrecht 2021		</a:t>
            </a:r>
            <a:r>
              <a:rPr lang="de-DE" dirty="0"/>
              <a:t>					</a:t>
            </a:r>
          </a:p>
        </p:txBody>
      </p:sp>
    </p:spTree>
    <p:extLst>
      <p:ext uri="{BB962C8B-B14F-4D97-AF65-F5344CB8AC3E}">
        <p14:creationId xmlns:p14="http://schemas.microsoft.com/office/powerpoint/2010/main" val="3224404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0591DF3C-CF2B-4A5D-8340-9EE4E790C531}"/>
              </a:ext>
            </a:extLst>
          </p:cNvPr>
          <p:cNvSpPr>
            <a:spLocks noGrp="1"/>
          </p:cNvSpPr>
          <p:nvPr>
            <p:ph type="sldNum" sz="quarter" idx="12"/>
          </p:nvPr>
        </p:nvSpPr>
        <p:spPr/>
        <p:txBody>
          <a:bodyPr/>
          <a:lstStyle/>
          <a:p>
            <a:fld id="{9CFD1DE5-C93E-45E4-AC07-2CC528E52F79}" type="slidenum">
              <a:rPr lang="de-DE" smtClean="0">
                <a:latin typeface="Raleway" pitchFamily="2" charset="0"/>
              </a:rPr>
              <a:t>22</a:t>
            </a:fld>
            <a:endParaRPr lang="de-DE" dirty="0">
              <a:latin typeface="Raleway" pitchFamily="2" charset="0"/>
            </a:endParaRPr>
          </a:p>
        </p:txBody>
      </p:sp>
      <p:sp>
        <p:nvSpPr>
          <p:cNvPr id="5" name="Textfeld 4">
            <a:extLst>
              <a:ext uri="{FF2B5EF4-FFF2-40B4-BE49-F238E27FC236}">
                <a16:creationId xmlns:a16="http://schemas.microsoft.com/office/drawing/2014/main" id="{DF1B42D8-9496-4812-8EA8-BE81B4291385}"/>
              </a:ext>
            </a:extLst>
          </p:cNvPr>
          <p:cNvSpPr txBox="1"/>
          <p:nvPr/>
        </p:nvSpPr>
        <p:spPr>
          <a:xfrm>
            <a:off x="718118" y="939465"/>
            <a:ext cx="10635682" cy="707886"/>
          </a:xfrm>
          <a:prstGeom prst="rect">
            <a:avLst/>
          </a:prstGeom>
          <a:noFill/>
        </p:spPr>
        <p:txBody>
          <a:bodyPr wrap="square" rtlCol="0">
            <a:spAutoFit/>
          </a:bodyPr>
          <a:lstStyle/>
          <a:p>
            <a:r>
              <a:rPr lang="de-DE" sz="4000" b="1" dirty="0">
                <a:solidFill>
                  <a:srgbClr val="00A56D"/>
                </a:solidFill>
                <a:latin typeface="Raleway" pitchFamily="2" charset="0"/>
              </a:rPr>
              <a:t>Anreize für Finanzierungsgläubiger</a:t>
            </a:r>
          </a:p>
        </p:txBody>
      </p:sp>
      <p:sp>
        <p:nvSpPr>
          <p:cNvPr id="7" name="Textfeld 6">
            <a:extLst>
              <a:ext uri="{FF2B5EF4-FFF2-40B4-BE49-F238E27FC236}">
                <a16:creationId xmlns:a16="http://schemas.microsoft.com/office/drawing/2014/main" id="{805BD0B9-715B-4C27-9429-309C36DEFC3E}"/>
              </a:ext>
            </a:extLst>
          </p:cNvPr>
          <p:cNvSpPr txBox="1"/>
          <p:nvPr/>
        </p:nvSpPr>
        <p:spPr>
          <a:xfrm>
            <a:off x="757523" y="1647351"/>
            <a:ext cx="10834318" cy="3447098"/>
          </a:xfrm>
          <a:prstGeom prst="rect">
            <a:avLst/>
          </a:prstGeom>
          <a:noFill/>
        </p:spPr>
        <p:txBody>
          <a:bodyPr wrap="square" rtlCol="0">
            <a:spAutoFit/>
          </a:bodyPr>
          <a:lstStyle/>
          <a:p>
            <a:pPr marL="342900" indent="-342900" algn="just">
              <a:buClr>
                <a:srgbClr val="00A56D"/>
              </a:buClr>
              <a:buFont typeface="Arial" panose="020B0604020202020204" pitchFamily="34" charset="0"/>
              <a:buChar char="•"/>
            </a:pPr>
            <a:r>
              <a:rPr lang="de-DE" sz="1600" b="1" dirty="0">
                <a:latin typeface="Raleway" pitchFamily="2" charset="0"/>
              </a:rPr>
              <a:t>Eliminierung von Anfechtungsrisken </a:t>
            </a:r>
          </a:p>
          <a:p>
            <a:pPr marL="800100" lvl="1" indent="-342900" algn="just">
              <a:buClr>
                <a:srgbClr val="00A56D"/>
              </a:buClr>
              <a:buFont typeface="Symbol" panose="05050102010706020507" pitchFamily="18" charset="2"/>
              <a:buChar char="-"/>
            </a:pPr>
            <a:r>
              <a:rPr lang="de-DE" sz="1600" dirty="0">
                <a:latin typeface="Raleway" pitchFamily="2" charset="0"/>
              </a:rPr>
              <a:t>Keine Anfechtungsbefugnis für Restrukturierungsbeauftragten</a:t>
            </a:r>
          </a:p>
          <a:p>
            <a:pPr marL="800100" lvl="1" indent="-342900" algn="just">
              <a:buClr>
                <a:srgbClr val="00A56D"/>
              </a:buClr>
              <a:buFont typeface="Symbol" panose="05050102010706020507" pitchFamily="18" charset="2"/>
              <a:buChar char="-"/>
            </a:pPr>
            <a:r>
              <a:rPr lang="de-DE" sz="1600" dirty="0">
                <a:latin typeface="Raleway" pitchFamily="2" charset="0"/>
              </a:rPr>
              <a:t>Keine Verlängerung der Anfechtungsfristen wie bei § 18 URG</a:t>
            </a:r>
          </a:p>
          <a:p>
            <a:pPr marL="800100" lvl="1" indent="-342900" algn="just">
              <a:buClr>
                <a:srgbClr val="00A56D"/>
              </a:buClr>
              <a:buFont typeface="Symbol" panose="05050102010706020507" pitchFamily="18" charset="2"/>
              <a:buChar char="-"/>
            </a:pPr>
            <a:r>
              <a:rPr lang="de-DE" sz="1600" dirty="0">
                <a:latin typeface="Raleway" pitchFamily="2" charset="0"/>
              </a:rPr>
              <a:t>Anfechtungsansprüche können sich daher nur auf Kriterium des Gläubigerinteresses auswirken</a:t>
            </a:r>
          </a:p>
          <a:p>
            <a:pPr marL="1257300" lvl="2" indent="-342900" algn="just">
              <a:buClr>
                <a:srgbClr val="00A56D"/>
              </a:buClr>
              <a:buFont typeface="Symbol" panose="05050102010706020507" pitchFamily="18" charset="2"/>
              <a:buChar char="-"/>
            </a:pPr>
            <a:r>
              <a:rPr lang="de-DE" sz="1600" dirty="0">
                <a:latin typeface="Raleway" pitchFamily="2" charset="0"/>
              </a:rPr>
              <a:t>Kosten- und Prozessrisiko wäre in Beurteilung einzubeziehen</a:t>
            </a:r>
          </a:p>
          <a:p>
            <a:pPr marL="800100" lvl="1" indent="-342900" algn="just">
              <a:buClr>
                <a:srgbClr val="00A56D"/>
              </a:buClr>
              <a:buFont typeface="Symbol" panose="05050102010706020507" pitchFamily="18" charset="2"/>
              <a:buChar char="-"/>
            </a:pPr>
            <a:r>
              <a:rPr lang="de-DE" sz="1600" dirty="0">
                <a:latin typeface="Raleway" pitchFamily="2" charset="0"/>
              </a:rPr>
              <a:t>Anfechtungsschutz für neue Finanzierungen und Zwischenfinanzierungen (§ 18 ReO, § 36a IO)</a:t>
            </a:r>
          </a:p>
          <a:p>
            <a:pPr marL="342900" indent="-342900" algn="just">
              <a:spcBef>
                <a:spcPts val="1200"/>
              </a:spcBef>
              <a:buClr>
                <a:srgbClr val="00A56D"/>
              </a:buClr>
              <a:buFont typeface="Arial" panose="020B0604020202020204" pitchFamily="34" charset="0"/>
              <a:buChar char="•"/>
            </a:pPr>
            <a:r>
              <a:rPr lang="de-DE" sz="1600" b="1" dirty="0">
                <a:latin typeface="Raleway" pitchFamily="2" charset="0"/>
              </a:rPr>
              <a:t>Maximierung der Deckung durch Ab- und Aussonderungsrechte</a:t>
            </a:r>
          </a:p>
          <a:p>
            <a:pPr marL="800100" lvl="1" indent="-342900" algn="just">
              <a:buClr>
                <a:srgbClr val="00A56D"/>
              </a:buClr>
              <a:buFont typeface="Symbol" panose="05050102010706020507" pitchFamily="18" charset="2"/>
              <a:buChar char="-"/>
            </a:pPr>
            <a:r>
              <a:rPr lang="de-DE" sz="1600" dirty="0">
                <a:latin typeface="Raleway" pitchFamily="2" charset="0"/>
              </a:rPr>
              <a:t>Bewertung der Sicherheiten hat grds zum Verkehrswert zu erfolgen (vgl </a:t>
            </a:r>
            <a:r>
              <a:rPr lang="de-DE" sz="1600" i="1" dirty="0">
                <a:latin typeface="Raleway" pitchFamily="2" charset="0"/>
              </a:rPr>
              <a:t>Nunner-Krautgasser/Anzenberger</a:t>
            </a:r>
            <a:r>
              <a:rPr lang="de-DE" sz="1600" dirty="0">
                <a:latin typeface="Raleway" pitchFamily="2" charset="0"/>
              </a:rPr>
              <a:t> in KLS, § 149 Rz 8)</a:t>
            </a:r>
          </a:p>
          <a:p>
            <a:pPr marL="800100" lvl="1" indent="-342900" algn="just">
              <a:buClr>
                <a:srgbClr val="00A56D"/>
              </a:buClr>
              <a:buFont typeface="Symbol" panose="05050102010706020507" pitchFamily="18" charset="2"/>
              <a:buChar char="-"/>
            </a:pPr>
            <a:r>
              <a:rPr lang="de-DE" sz="1600" dirty="0">
                <a:latin typeface="Raleway" pitchFamily="2" charset="0"/>
              </a:rPr>
              <a:t>Gerade bei betriebsnotwendigen Assets gibt es Spielraum für eine höhere Bewertung nach subjektiven Kriterien</a:t>
            </a:r>
          </a:p>
          <a:p>
            <a:pPr marL="1714500" lvl="3" indent="-342900" algn="just">
              <a:buClr>
                <a:srgbClr val="00A56D"/>
              </a:buClr>
              <a:buFont typeface="Wingdings" panose="05000000000000000000" pitchFamily="2" charset="2"/>
              <a:buChar char="Ø"/>
            </a:pPr>
            <a:endParaRPr lang="de-DE" sz="1600" dirty="0">
              <a:latin typeface="Raleway" pitchFamily="2" charset="0"/>
            </a:endParaRPr>
          </a:p>
          <a:p>
            <a:pPr marL="1257300" lvl="2" indent="-342900" algn="just">
              <a:buClr>
                <a:srgbClr val="00A56D"/>
              </a:buClr>
              <a:buFont typeface="Wingdings" panose="05000000000000000000" pitchFamily="2" charset="2"/>
              <a:buChar char="Ø"/>
            </a:pPr>
            <a:endParaRPr lang="de-DE" sz="1600" dirty="0">
              <a:latin typeface="Raleway" pitchFamily="2" charset="0"/>
            </a:endParaRPr>
          </a:p>
        </p:txBody>
      </p:sp>
      <p:sp>
        <p:nvSpPr>
          <p:cNvPr id="9" name="Datumsplatzhalter 2">
            <a:extLst>
              <a:ext uri="{FF2B5EF4-FFF2-40B4-BE49-F238E27FC236}">
                <a16:creationId xmlns:a16="http://schemas.microsoft.com/office/drawing/2014/main" id="{38956916-0094-429E-8D36-2C421CBDEBE8}"/>
              </a:ext>
            </a:extLst>
          </p:cNvPr>
          <p:cNvSpPr>
            <a:spLocks noGrp="1"/>
          </p:cNvSpPr>
          <p:nvPr>
            <p:ph type="dt" sz="half" idx="10"/>
          </p:nvPr>
        </p:nvSpPr>
        <p:spPr>
          <a:xfrm>
            <a:off x="718118" y="6356350"/>
            <a:ext cx="10170460" cy="365125"/>
          </a:xfrm>
        </p:spPr>
        <p:txBody>
          <a:bodyPr/>
          <a:lstStyle/>
          <a:p>
            <a:r>
              <a:rPr lang="de-DE" dirty="0">
                <a:latin typeface="Raleway" pitchFamily="2" charset="0"/>
              </a:rPr>
              <a:t>ARS Tagung Insolvenzrecht 2021		</a:t>
            </a:r>
            <a:r>
              <a:rPr lang="de-DE" dirty="0"/>
              <a:t>					</a:t>
            </a:r>
          </a:p>
        </p:txBody>
      </p:sp>
    </p:spTree>
    <p:extLst>
      <p:ext uri="{BB962C8B-B14F-4D97-AF65-F5344CB8AC3E}">
        <p14:creationId xmlns:p14="http://schemas.microsoft.com/office/powerpoint/2010/main" val="13149116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0591DF3C-CF2B-4A5D-8340-9EE4E790C531}"/>
              </a:ext>
            </a:extLst>
          </p:cNvPr>
          <p:cNvSpPr>
            <a:spLocks noGrp="1"/>
          </p:cNvSpPr>
          <p:nvPr>
            <p:ph type="sldNum" sz="quarter" idx="12"/>
          </p:nvPr>
        </p:nvSpPr>
        <p:spPr/>
        <p:txBody>
          <a:bodyPr/>
          <a:lstStyle/>
          <a:p>
            <a:fld id="{9CFD1DE5-C93E-45E4-AC07-2CC528E52F79}" type="slidenum">
              <a:rPr lang="de-DE" smtClean="0">
                <a:latin typeface="Raleway" pitchFamily="2" charset="0"/>
              </a:rPr>
              <a:t>23</a:t>
            </a:fld>
            <a:endParaRPr lang="de-DE" dirty="0">
              <a:latin typeface="Raleway" pitchFamily="2" charset="0"/>
            </a:endParaRPr>
          </a:p>
        </p:txBody>
      </p:sp>
      <p:sp>
        <p:nvSpPr>
          <p:cNvPr id="5" name="Textfeld 4">
            <a:extLst>
              <a:ext uri="{FF2B5EF4-FFF2-40B4-BE49-F238E27FC236}">
                <a16:creationId xmlns:a16="http://schemas.microsoft.com/office/drawing/2014/main" id="{DF1B42D8-9496-4812-8EA8-BE81B4291385}"/>
              </a:ext>
            </a:extLst>
          </p:cNvPr>
          <p:cNvSpPr txBox="1"/>
          <p:nvPr/>
        </p:nvSpPr>
        <p:spPr>
          <a:xfrm>
            <a:off x="718118" y="939465"/>
            <a:ext cx="10635682" cy="707886"/>
          </a:xfrm>
          <a:prstGeom prst="rect">
            <a:avLst/>
          </a:prstGeom>
          <a:noFill/>
        </p:spPr>
        <p:txBody>
          <a:bodyPr wrap="square" rtlCol="0">
            <a:spAutoFit/>
          </a:bodyPr>
          <a:lstStyle/>
          <a:p>
            <a:r>
              <a:rPr lang="de-DE" sz="4000" b="1" dirty="0">
                <a:solidFill>
                  <a:srgbClr val="00A56D"/>
                </a:solidFill>
                <a:latin typeface="Raleway" pitchFamily="2" charset="0"/>
              </a:rPr>
              <a:t>Beispiele / Diskussionsgrundlage</a:t>
            </a:r>
          </a:p>
        </p:txBody>
      </p:sp>
      <p:sp>
        <p:nvSpPr>
          <p:cNvPr id="7" name="Textfeld 6">
            <a:extLst>
              <a:ext uri="{FF2B5EF4-FFF2-40B4-BE49-F238E27FC236}">
                <a16:creationId xmlns:a16="http://schemas.microsoft.com/office/drawing/2014/main" id="{805BD0B9-715B-4C27-9429-309C36DEFC3E}"/>
              </a:ext>
            </a:extLst>
          </p:cNvPr>
          <p:cNvSpPr txBox="1"/>
          <p:nvPr/>
        </p:nvSpPr>
        <p:spPr>
          <a:xfrm>
            <a:off x="757523" y="1647351"/>
            <a:ext cx="10834318" cy="5970865"/>
          </a:xfrm>
          <a:prstGeom prst="rect">
            <a:avLst/>
          </a:prstGeom>
          <a:noFill/>
        </p:spPr>
        <p:txBody>
          <a:bodyPr wrap="square" rtlCol="0">
            <a:spAutoFit/>
          </a:bodyPr>
          <a:lstStyle/>
          <a:p>
            <a:pPr marL="342900" indent="-342900" algn="just">
              <a:buClr>
                <a:srgbClr val="00A56D"/>
              </a:buClr>
              <a:buFont typeface="Arial" panose="020B0604020202020204" pitchFamily="34" charset="0"/>
              <a:buChar char="•"/>
            </a:pPr>
            <a:r>
              <a:rPr lang="de-DE" sz="1400" b="1" dirty="0">
                <a:latin typeface="Raleway" pitchFamily="2" charset="0"/>
              </a:rPr>
              <a:t>Prüfpflichtige „große“ GmbH mit laufenden Aufträgen aus öffentlichen Vergaben   </a:t>
            </a:r>
          </a:p>
          <a:p>
            <a:pPr marL="800100" lvl="1" indent="-342900" algn="just">
              <a:buClr>
                <a:srgbClr val="00A56D"/>
              </a:buClr>
              <a:buFont typeface="Symbol" panose="05050102010706020507" pitchFamily="18" charset="2"/>
              <a:buChar char="-"/>
            </a:pPr>
            <a:r>
              <a:rPr lang="de-DE" sz="1400" dirty="0">
                <a:latin typeface="Raleway" pitchFamily="2" charset="0"/>
              </a:rPr>
              <a:t>WP will „derzeit“ kein uneingeschränktes Testat erteilen, weil die URG-Kennzahlen erfüllt sind (erstmals buchmäßig negatives EK; Schuldentilgungsdauer &gt; 15). </a:t>
            </a:r>
          </a:p>
          <a:p>
            <a:pPr marL="800100" lvl="1" indent="-342900" algn="just">
              <a:buClr>
                <a:srgbClr val="00A56D"/>
              </a:buClr>
              <a:buFont typeface="Symbol" panose="05050102010706020507" pitchFamily="18" charset="2"/>
              <a:buChar char="-"/>
            </a:pPr>
            <a:r>
              <a:rPr lang="de-DE" sz="1400" dirty="0">
                <a:latin typeface="Raleway" pitchFamily="2" charset="0"/>
              </a:rPr>
              <a:t>Erhebliche Gesellschafterdarlehen unterfallen dem EKEG; unter den Gesellschaftern herrscht Streit; zwei der drei Gesellschafter (zusammen 70%) sind zu einer Neufinanzierung bereit, der dritte Gesellschafter verweigert sich und spekuliert mit einer „erzwungenen“ Abschichtung seines Anteils. </a:t>
            </a:r>
          </a:p>
          <a:p>
            <a:pPr marL="800100" lvl="1" indent="-342900" algn="just">
              <a:buClr>
                <a:srgbClr val="00A56D"/>
              </a:buClr>
              <a:buFont typeface="Symbol" panose="05050102010706020507" pitchFamily="18" charset="2"/>
              <a:buChar char="-"/>
            </a:pPr>
            <a:r>
              <a:rPr lang="de-DE" sz="1400" dirty="0">
                <a:latin typeface="Raleway" pitchFamily="2" charset="0"/>
              </a:rPr>
              <a:t>die Hausbank gibt bekannt, den bestehenden Zessionskredit-Rahmen, der in vier Monaten zur Verlängerung ansteht, nicht verlängern zu wollen, obwohl er durch Zessionen und eine Hypothek voll besichert ist. Begründung: Obstruktion unter den Gesellschaftern ist unakzeptabel, das Unternehmen „schlingert“ </a:t>
            </a:r>
          </a:p>
          <a:p>
            <a:pPr marL="342900" indent="-342900" algn="just">
              <a:spcBef>
                <a:spcPts val="1200"/>
              </a:spcBef>
              <a:buClr>
                <a:srgbClr val="00A56D"/>
              </a:buClr>
              <a:buFont typeface="Arial" panose="020B0604020202020204" pitchFamily="34" charset="0"/>
              <a:buChar char="•"/>
            </a:pPr>
            <a:r>
              <a:rPr lang="de-DE" sz="1400" b="1" dirty="0">
                <a:latin typeface="Raleway" pitchFamily="2" charset="0"/>
              </a:rPr>
              <a:t>Variante </a:t>
            </a:r>
            <a:r>
              <a:rPr lang="de-DE" sz="1400" b="1" dirty="0" err="1">
                <a:latin typeface="Raleway" pitchFamily="2" charset="0"/>
              </a:rPr>
              <a:t>ReO</a:t>
            </a:r>
            <a:r>
              <a:rPr lang="de-DE" sz="1400" b="1" dirty="0">
                <a:latin typeface="Raleway" pitchFamily="2" charset="0"/>
              </a:rPr>
              <a:t>:</a:t>
            </a:r>
            <a:endParaRPr lang="de-DE" sz="1400" dirty="0">
              <a:latin typeface="Raleway" pitchFamily="2" charset="0"/>
            </a:endParaRPr>
          </a:p>
          <a:p>
            <a:pPr marL="1257300" lvl="2" indent="-342900" algn="just">
              <a:buClr>
                <a:srgbClr val="00A56D"/>
              </a:buClr>
              <a:buFont typeface="Wingdings" panose="05000000000000000000" pitchFamily="2" charset="2"/>
              <a:buChar char="Ø"/>
            </a:pPr>
            <a:r>
              <a:rPr lang="de-DE" sz="1400" dirty="0">
                <a:latin typeface="Raleway" pitchFamily="2" charset="0"/>
              </a:rPr>
              <a:t>Betroffene Gläubiger werden in 2 Klassen eingeteilt</a:t>
            </a:r>
          </a:p>
          <a:p>
            <a:pPr marL="1771650" lvl="3" indent="-400050" algn="just">
              <a:buClr>
                <a:srgbClr val="00A56D"/>
              </a:buClr>
              <a:buFont typeface="+mj-lt"/>
              <a:buAutoNum type="romanLcPeriod"/>
            </a:pPr>
            <a:r>
              <a:rPr lang="de-DE" sz="1400" dirty="0">
                <a:latin typeface="Raleway" pitchFamily="2" charset="0"/>
              </a:rPr>
              <a:t>Besicherte Gläubiger (§ 29 Abs 1 Z 1 ReO) – RP sieht keinen Haircut sondern nur Stundung vor </a:t>
            </a:r>
          </a:p>
          <a:p>
            <a:pPr marL="1771650" lvl="3" indent="-400050" algn="just">
              <a:buClr>
                <a:srgbClr val="00A56D"/>
              </a:buClr>
              <a:buFont typeface="+mj-lt"/>
              <a:buAutoNum type="romanLcPeriod"/>
            </a:pPr>
            <a:r>
              <a:rPr lang="de-DE" sz="1400" dirty="0">
                <a:latin typeface="Raleway" pitchFamily="2" charset="0"/>
              </a:rPr>
              <a:t>Gläubiger nachrangiger Forderungen (§ 29 Abs 1 Z 5 ReO) – RP sieht Haircut auf 10% vor</a:t>
            </a:r>
          </a:p>
          <a:p>
            <a:pPr marL="1314450" lvl="2" indent="-400050" algn="just">
              <a:buClr>
                <a:srgbClr val="00A56D"/>
              </a:buClr>
              <a:buFont typeface="Wingdings" panose="05000000000000000000" pitchFamily="2" charset="2"/>
              <a:buChar char="Ø"/>
            </a:pPr>
            <a:r>
              <a:rPr lang="de-DE" sz="1400" dirty="0">
                <a:latin typeface="Raleway" pitchFamily="2" charset="0"/>
              </a:rPr>
              <a:t>Bank stimmt im Rahmen des (von ihr  faktisch „erzwungenen“) ReO-Verfahrens einer Verlängerung des KK-Kredites auf zwei Jahre zu und stimmt für die Klasse der besicherten Gläubiger für den RP; </a:t>
            </a:r>
          </a:p>
          <a:p>
            <a:pPr marL="1314450" lvl="2" indent="-400050" algn="just">
              <a:buClr>
                <a:srgbClr val="00A56D"/>
              </a:buClr>
              <a:buFont typeface="Wingdings" panose="05000000000000000000" pitchFamily="2" charset="2"/>
              <a:buChar char="Ø"/>
            </a:pPr>
            <a:r>
              <a:rPr lang="de-DE" sz="1400" dirty="0">
                <a:latin typeface="Raleway" pitchFamily="2" charset="0"/>
              </a:rPr>
              <a:t>Bei den nachrangigen Gläubigern (Z 5) wird die erforderliche Summenmehrheit von 75% nicht erreicht (daher ist auch kein vereinfachtes Restrukturierungsverfahren zielführend); </a:t>
            </a:r>
          </a:p>
          <a:p>
            <a:pPr marL="1314450" lvl="2" indent="-400050" algn="just">
              <a:buClr>
                <a:srgbClr val="00A56D"/>
              </a:buClr>
              <a:buFont typeface="Wingdings" panose="05000000000000000000" pitchFamily="2" charset="2"/>
              <a:buChar char="Ø"/>
            </a:pPr>
            <a:r>
              <a:rPr lang="de-DE" sz="1400" b="1" dirty="0">
                <a:latin typeface="Raleway" pitchFamily="2" charset="0"/>
              </a:rPr>
              <a:t>Forderung der nachrangigen Gläubiger werden jedoch auf Antrag des Schuldners per Cram-Down auf 10% gekürzt (was immer noch besser wäre als im nächstbesten Alternativszenario nach der IO).</a:t>
            </a:r>
          </a:p>
          <a:p>
            <a:pPr marL="1314450" lvl="2" indent="-400050" algn="just">
              <a:buClr>
                <a:srgbClr val="00A56D"/>
              </a:buClr>
              <a:buFont typeface="Wingdings" panose="05000000000000000000" pitchFamily="2" charset="2"/>
              <a:buChar char="Ø"/>
            </a:pPr>
            <a:r>
              <a:rPr lang="de-DE" sz="1400" dirty="0">
                <a:latin typeface="Raleway" pitchFamily="2" charset="0"/>
              </a:rPr>
              <a:t>Durch 90%igen Haircut der Gesellschafterdarlehen ist das EK buchmäßig wiederhergestellt, die URG-Kennzahlen sind kein Thema mehr. Der WP erteilt das Testat.  </a:t>
            </a:r>
          </a:p>
          <a:p>
            <a:pPr marL="1314450" lvl="2" indent="-400050" algn="just">
              <a:buClr>
                <a:srgbClr val="00A56D"/>
              </a:buClr>
              <a:buFont typeface="Wingdings" panose="05000000000000000000" pitchFamily="2" charset="2"/>
              <a:buChar char="Ø"/>
            </a:pPr>
            <a:endParaRPr lang="de-DE" sz="1600" dirty="0">
              <a:latin typeface="Raleway" pitchFamily="2" charset="0"/>
            </a:endParaRPr>
          </a:p>
          <a:p>
            <a:pPr marL="800100" lvl="1" indent="-342900" algn="just">
              <a:buClr>
                <a:srgbClr val="00A56D"/>
              </a:buClr>
              <a:buFont typeface="Wingdings" panose="05000000000000000000" pitchFamily="2" charset="2"/>
              <a:buChar char="Ø"/>
            </a:pPr>
            <a:endParaRPr lang="de-DE" sz="1600" dirty="0">
              <a:latin typeface="Raleway" pitchFamily="2" charset="0"/>
            </a:endParaRPr>
          </a:p>
          <a:p>
            <a:pPr marL="1714500" lvl="3" indent="-342900" algn="just">
              <a:buClr>
                <a:srgbClr val="00A56D"/>
              </a:buClr>
              <a:buFont typeface="Wingdings" panose="05000000000000000000" pitchFamily="2" charset="2"/>
              <a:buChar char="Ø"/>
            </a:pPr>
            <a:endParaRPr lang="de-DE" sz="1600" dirty="0">
              <a:latin typeface="Raleway" pitchFamily="2" charset="0"/>
            </a:endParaRPr>
          </a:p>
          <a:p>
            <a:pPr marL="1257300" lvl="2" indent="-342900" algn="just">
              <a:buClr>
                <a:srgbClr val="00A56D"/>
              </a:buClr>
              <a:buFont typeface="Wingdings" panose="05000000000000000000" pitchFamily="2" charset="2"/>
              <a:buChar char="Ø"/>
            </a:pPr>
            <a:endParaRPr lang="de-DE" sz="1600" dirty="0">
              <a:latin typeface="Raleway" pitchFamily="2" charset="0"/>
            </a:endParaRPr>
          </a:p>
        </p:txBody>
      </p:sp>
      <p:sp>
        <p:nvSpPr>
          <p:cNvPr id="9" name="Datumsplatzhalter 2">
            <a:extLst>
              <a:ext uri="{FF2B5EF4-FFF2-40B4-BE49-F238E27FC236}">
                <a16:creationId xmlns:a16="http://schemas.microsoft.com/office/drawing/2014/main" id="{38956916-0094-429E-8D36-2C421CBDEBE8}"/>
              </a:ext>
            </a:extLst>
          </p:cNvPr>
          <p:cNvSpPr>
            <a:spLocks noGrp="1"/>
          </p:cNvSpPr>
          <p:nvPr>
            <p:ph type="dt" sz="half" idx="10"/>
          </p:nvPr>
        </p:nvSpPr>
        <p:spPr>
          <a:xfrm>
            <a:off x="718118" y="6356350"/>
            <a:ext cx="10170460" cy="365125"/>
          </a:xfrm>
        </p:spPr>
        <p:txBody>
          <a:bodyPr/>
          <a:lstStyle/>
          <a:p>
            <a:r>
              <a:rPr lang="de-DE" dirty="0">
                <a:latin typeface="Raleway" pitchFamily="2" charset="0"/>
              </a:rPr>
              <a:t>ARS Tagung Insolvenzrecht 2021		</a:t>
            </a:r>
            <a:r>
              <a:rPr lang="de-DE" dirty="0"/>
              <a:t>					</a:t>
            </a:r>
          </a:p>
        </p:txBody>
      </p:sp>
    </p:spTree>
    <p:extLst>
      <p:ext uri="{BB962C8B-B14F-4D97-AF65-F5344CB8AC3E}">
        <p14:creationId xmlns:p14="http://schemas.microsoft.com/office/powerpoint/2010/main" val="9853061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0591DF3C-CF2B-4A5D-8340-9EE4E790C531}"/>
              </a:ext>
            </a:extLst>
          </p:cNvPr>
          <p:cNvSpPr>
            <a:spLocks noGrp="1"/>
          </p:cNvSpPr>
          <p:nvPr>
            <p:ph type="sldNum" sz="quarter" idx="12"/>
          </p:nvPr>
        </p:nvSpPr>
        <p:spPr/>
        <p:txBody>
          <a:bodyPr/>
          <a:lstStyle/>
          <a:p>
            <a:fld id="{9CFD1DE5-C93E-45E4-AC07-2CC528E52F79}" type="slidenum">
              <a:rPr lang="de-DE" smtClean="0">
                <a:latin typeface="Raleway" pitchFamily="2" charset="0"/>
              </a:rPr>
              <a:t>24</a:t>
            </a:fld>
            <a:endParaRPr lang="de-DE" dirty="0">
              <a:latin typeface="Raleway" pitchFamily="2" charset="0"/>
            </a:endParaRPr>
          </a:p>
        </p:txBody>
      </p:sp>
      <p:sp>
        <p:nvSpPr>
          <p:cNvPr id="5" name="Textfeld 4">
            <a:extLst>
              <a:ext uri="{FF2B5EF4-FFF2-40B4-BE49-F238E27FC236}">
                <a16:creationId xmlns:a16="http://schemas.microsoft.com/office/drawing/2014/main" id="{DF1B42D8-9496-4812-8EA8-BE81B4291385}"/>
              </a:ext>
            </a:extLst>
          </p:cNvPr>
          <p:cNvSpPr txBox="1"/>
          <p:nvPr/>
        </p:nvSpPr>
        <p:spPr>
          <a:xfrm>
            <a:off x="718118" y="939465"/>
            <a:ext cx="10635682" cy="707886"/>
          </a:xfrm>
          <a:prstGeom prst="rect">
            <a:avLst/>
          </a:prstGeom>
          <a:noFill/>
        </p:spPr>
        <p:txBody>
          <a:bodyPr wrap="square" rtlCol="0">
            <a:spAutoFit/>
          </a:bodyPr>
          <a:lstStyle/>
          <a:p>
            <a:r>
              <a:rPr lang="de-DE" sz="4000" b="1" dirty="0">
                <a:solidFill>
                  <a:srgbClr val="00A56D"/>
                </a:solidFill>
                <a:latin typeface="Raleway" pitchFamily="2" charset="0"/>
              </a:rPr>
              <a:t>Beispiele / Diskussionsgrundlage</a:t>
            </a:r>
          </a:p>
        </p:txBody>
      </p:sp>
      <p:sp>
        <p:nvSpPr>
          <p:cNvPr id="7" name="Textfeld 6">
            <a:extLst>
              <a:ext uri="{FF2B5EF4-FFF2-40B4-BE49-F238E27FC236}">
                <a16:creationId xmlns:a16="http://schemas.microsoft.com/office/drawing/2014/main" id="{805BD0B9-715B-4C27-9429-309C36DEFC3E}"/>
              </a:ext>
            </a:extLst>
          </p:cNvPr>
          <p:cNvSpPr txBox="1"/>
          <p:nvPr/>
        </p:nvSpPr>
        <p:spPr>
          <a:xfrm>
            <a:off x="757523" y="1647351"/>
            <a:ext cx="10834318" cy="5786199"/>
          </a:xfrm>
          <a:prstGeom prst="rect">
            <a:avLst/>
          </a:prstGeom>
          <a:noFill/>
        </p:spPr>
        <p:txBody>
          <a:bodyPr wrap="square" rtlCol="0">
            <a:spAutoFit/>
          </a:bodyPr>
          <a:lstStyle/>
          <a:p>
            <a:pPr marL="342900" indent="-342900" algn="just">
              <a:buClr>
                <a:srgbClr val="00A56D"/>
              </a:buClr>
              <a:buFont typeface="Arial" panose="020B0604020202020204" pitchFamily="34" charset="0"/>
              <a:buChar char="•"/>
            </a:pPr>
            <a:r>
              <a:rPr lang="de-DE" sz="1600" b="1" dirty="0">
                <a:latin typeface="Raleway" pitchFamily="2" charset="0"/>
              </a:rPr>
              <a:t>Wie in Folie 23</a:t>
            </a:r>
          </a:p>
          <a:p>
            <a:pPr marL="800100" lvl="1" indent="-342900" algn="just">
              <a:buClr>
                <a:srgbClr val="00A56D"/>
              </a:buClr>
              <a:buFont typeface="Symbol" panose="05050102010706020507" pitchFamily="18" charset="2"/>
              <a:buChar char="-"/>
            </a:pPr>
            <a:r>
              <a:rPr lang="de-DE" sz="1400" dirty="0">
                <a:latin typeface="Raleway" pitchFamily="2" charset="0"/>
              </a:rPr>
              <a:t>Nun wollen alle Gesellschafter dem Haircut zustimmen.</a:t>
            </a:r>
          </a:p>
          <a:p>
            <a:pPr marL="800100" lvl="1" indent="-342900" algn="just">
              <a:buClr>
                <a:srgbClr val="00A56D"/>
              </a:buClr>
              <a:buFont typeface="Symbol" panose="05050102010706020507" pitchFamily="18" charset="2"/>
              <a:buChar char="-"/>
            </a:pPr>
            <a:r>
              <a:rPr lang="de-DE" sz="1400" dirty="0">
                <a:latin typeface="Raleway" pitchFamily="2" charset="0"/>
              </a:rPr>
              <a:t>Die Gesellschaft zahlt alle laufenden Verbindlichkeiten, auch die laufenden Abgaben und Steuern anstandslos per Fälligkeit bzw Zug-um-Zug unter Inanspruchnahme von Skonto. </a:t>
            </a:r>
          </a:p>
          <a:p>
            <a:pPr marL="800100" lvl="1" indent="-342900" algn="just">
              <a:buClr>
                <a:srgbClr val="00A56D"/>
              </a:buClr>
              <a:buFont typeface="Symbol" panose="05050102010706020507" pitchFamily="18" charset="2"/>
              <a:buChar char="-"/>
            </a:pPr>
            <a:r>
              <a:rPr lang="de-DE" sz="1400" dirty="0">
                <a:latin typeface="Raleway" pitchFamily="2" charset="0"/>
              </a:rPr>
              <a:t>Erhebliche Rückstände bestehen aber gegenüber ÖGK und FA aus langfristigen COVID-Stundungen, die die Schuldentilgungsfähigkeit der Schuldnerin überfordern</a:t>
            </a:r>
          </a:p>
          <a:p>
            <a:pPr marL="342900" indent="-342900" algn="just">
              <a:spcBef>
                <a:spcPts val="1200"/>
              </a:spcBef>
              <a:buClr>
                <a:srgbClr val="00A56D"/>
              </a:buClr>
              <a:buFont typeface="Arial" panose="020B0604020202020204" pitchFamily="34" charset="0"/>
              <a:buChar char="•"/>
            </a:pPr>
            <a:r>
              <a:rPr lang="de-DE" sz="1600" b="1" dirty="0">
                <a:latin typeface="Raleway" pitchFamily="2" charset="0"/>
              </a:rPr>
              <a:t>Variante </a:t>
            </a:r>
            <a:r>
              <a:rPr lang="de-DE" sz="1600" b="1" dirty="0" err="1">
                <a:latin typeface="Raleway" pitchFamily="2" charset="0"/>
              </a:rPr>
              <a:t>ReO</a:t>
            </a:r>
            <a:r>
              <a:rPr lang="de-DE" sz="1600" b="1" dirty="0">
                <a:latin typeface="Raleway" pitchFamily="2" charset="0"/>
              </a:rPr>
              <a:t>:</a:t>
            </a:r>
            <a:endParaRPr lang="de-DE" sz="1600" dirty="0">
              <a:latin typeface="Raleway" pitchFamily="2" charset="0"/>
            </a:endParaRPr>
          </a:p>
          <a:p>
            <a:pPr marL="1257300" lvl="2" indent="-342900" algn="just">
              <a:buClr>
                <a:srgbClr val="00A56D"/>
              </a:buClr>
              <a:buFont typeface="Wingdings" panose="05000000000000000000" pitchFamily="2" charset="2"/>
              <a:buChar char="Ø"/>
            </a:pPr>
            <a:r>
              <a:rPr lang="de-DE" sz="1400" dirty="0">
                <a:latin typeface="Raleway" pitchFamily="2" charset="0"/>
              </a:rPr>
              <a:t>RP sieht nur Finanzierungsgläubiger als betroffene Gläubiger vor (neben den Banken und Gesellschaftern finden sich darunter, aufgrund der Langfristigkeit der Stundungen auch ÖGK und FA mit den gestundeten Rückständen)</a:t>
            </a:r>
          </a:p>
          <a:p>
            <a:pPr marL="1257300" lvl="2" indent="-342900" algn="just">
              <a:buClr>
                <a:srgbClr val="00A56D"/>
              </a:buClr>
              <a:buFont typeface="Wingdings" panose="05000000000000000000" pitchFamily="2" charset="2"/>
              <a:buChar char="Ø"/>
            </a:pPr>
            <a:r>
              <a:rPr lang="de-DE" sz="1400" dirty="0">
                <a:latin typeface="Raleway" pitchFamily="2" charset="0"/>
              </a:rPr>
              <a:t>Betroffene Gläubiger werden in 3 Klassen eingeteilt</a:t>
            </a:r>
          </a:p>
          <a:p>
            <a:pPr marL="1771650" lvl="3" indent="-400050" algn="just">
              <a:buClr>
                <a:srgbClr val="00A56D"/>
              </a:buClr>
              <a:buFont typeface="+mj-lt"/>
              <a:buAutoNum type="romanLcPeriod"/>
            </a:pPr>
            <a:r>
              <a:rPr lang="de-DE" sz="1400" dirty="0">
                <a:latin typeface="Raleway" pitchFamily="2" charset="0"/>
              </a:rPr>
              <a:t>Besicherte Gläubiger (Z 1) &gt;&gt; RP sieht insoweit keinen Haircut sondern nur Stundung vor</a:t>
            </a:r>
          </a:p>
          <a:p>
            <a:pPr marL="1771650" lvl="3" indent="-400050" algn="just">
              <a:buClr>
                <a:srgbClr val="00A56D"/>
              </a:buClr>
              <a:buFont typeface="+mj-lt"/>
              <a:buAutoNum type="romanLcPeriod"/>
            </a:pPr>
            <a:r>
              <a:rPr lang="de-DE" sz="1400" dirty="0">
                <a:latin typeface="Raleway" pitchFamily="2" charset="0"/>
              </a:rPr>
              <a:t>Unbesicherte Gläubiger (Z 2) &gt;&gt; RP sieht Haircut auf 30% vor</a:t>
            </a:r>
          </a:p>
          <a:p>
            <a:pPr marL="1771650" lvl="3" indent="-400050" algn="just">
              <a:buClr>
                <a:srgbClr val="00A56D"/>
              </a:buClr>
              <a:buFont typeface="+mj-lt"/>
              <a:buAutoNum type="romanLcPeriod"/>
            </a:pPr>
            <a:r>
              <a:rPr lang="de-DE" sz="1400" dirty="0">
                <a:latin typeface="Raleway" pitchFamily="2" charset="0"/>
              </a:rPr>
              <a:t>Gläubiger nachrangiger Forderungen (Z 5) &gt;&gt; RP sieht Haircut auf 10% vor </a:t>
            </a:r>
          </a:p>
          <a:p>
            <a:pPr marL="1314450" lvl="2" indent="-400050" algn="just">
              <a:buClr>
                <a:srgbClr val="00A56D"/>
              </a:buClr>
              <a:buFont typeface="Wingdings" panose="05000000000000000000" pitchFamily="2" charset="2"/>
              <a:buChar char="Ø"/>
            </a:pPr>
            <a:r>
              <a:rPr lang="de-DE" sz="1400" dirty="0">
                <a:latin typeface="Raleway" pitchFamily="2" charset="0"/>
              </a:rPr>
              <a:t>Klasse der besicherten Gläubiger und der nachrangigen Gläubiger stimmen für den RP, die unbesicherten Gläubiger (betrifft nur ÖGK und FA, weil Banken vollständig besichert sind) stimmen dagegen;</a:t>
            </a:r>
          </a:p>
          <a:p>
            <a:pPr marL="1314450" lvl="2" indent="-400050" algn="just">
              <a:buClr>
                <a:srgbClr val="00A56D"/>
              </a:buClr>
              <a:buFont typeface="Wingdings" panose="05000000000000000000" pitchFamily="2" charset="2"/>
              <a:buChar char="Ø"/>
            </a:pPr>
            <a:r>
              <a:rPr lang="de-DE" sz="1400" b="1" dirty="0">
                <a:latin typeface="Raleway" pitchFamily="2" charset="0"/>
              </a:rPr>
              <a:t>Forderung der unbesicherten Gläubiger werden per Cram-Down auf 30% gekürzt (was immer noch besser wäre als im nächstbesten Alternativszenario nach der IO).</a:t>
            </a:r>
          </a:p>
          <a:p>
            <a:pPr marL="1314450" lvl="2" indent="-400050" algn="just">
              <a:buClr>
                <a:srgbClr val="00A56D"/>
              </a:buClr>
              <a:buFont typeface="Wingdings" panose="05000000000000000000" pitchFamily="2" charset="2"/>
              <a:buChar char="Ø"/>
            </a:pPr>
            <a:r>
              <a:rPr lang="de-DE" sz="1400" b="1" dirty="0">
                <a:latin typeface="Raleway" pitchFamily="2" charset="0"/>
              </a:rPr>
              <a:t>Forderungen der Gesellschafter werden auf 10% (fällig nach nachhaltiger Sanierung &gt; vgl § 14 EKEG). </a:t>
            </a:r>
          </a:p>
          <a:p>
            <a:pPr marL="1314450" lvl="2" indent="-400050" algn="just">
              <a:buClr>
                <a:srgbClr val="00A56D"/>
              </a:buClr>
              <a:buFont typeface="Wingdings" panose="05000000000000000000" pitchFamily="2" charset="2"/>
              <a:buChar char="Ø"/>
            </a:pPr>
            <a:r>
              <a:rPr lang="de-DE" sz="1400" dirty="0">
                <a:latin typeface="Raleway" pitchFamily="2" charset="0"/>
              </a:rPr>
              <a:t>Durch die Ausbuchung 70% der unbesicherten Forderungen und von 90% der Gesellschafterdarlehen (kein Wiederaufleben, Soforteffekt) ist das EK buchmäßig wiederhergestellt, die URG-Kennzahlen sind kein Thema mehr. Der WP erteilt das Testat.  </a:t>
            </a:r>
          </a:p>
          <a:p>
            <a:pPr marL="1314450" lvl="2" indent="-400050" algn="just">
              <a:buClr>
                <a:srgbClr val="00A56D"/>
              </a:buClr>
              <a:buFont typeface="Wingdings" panose="05000000000000000000" pitchFamily="2" charset="2"/>
              <a:buChar char="Ø"/>
            </a:pPr>
            <a:endParaRPr lang="de-DE" sz="1400" dirty="0">
              <a:latin typeface="Raleway" pitchFamily="2" charset="0"/>
            </a:endParaRPr>
          </a:p>
          <a:p>
            <a:pPr marL="800100" lvl="1" indent="-342900" algn="just">
              <a:buClr>
                <a:srgbClr val="00A56D"/>
              </a:buClr>
              <a:buFont typeface="Wingdings" panose="05000000000000000000" pitchFamily="2" charset="2"/>
              <a:buChar char="Ø"/>
            </a:pPr>
            <a:endParaRPr lang="de-DE" sz="1600" dirty="0">
              <a:latin typeface="Raleway" pitchFamily="2" charset="0"/>
            </a:endParaRPr>
          </a:p>
          <a:p>
            <a:pPr marL="1714500" lvl="3" indent="-342900" algn="just">
              <a:buClr>
                <a:srgbClr val="00A56D"/>
              </a:buClr>
              <a:buFont typeface="Wingdings" panose="05000000000000000000" pitchFamily="2" charset="2"/>
              <a:buChar char="Ø"/>
            </a:pPr>
            <a:endParaRPr lang="de-DE" sz="1600" dirty="0">
              <a:latin typeface="Raleway" pitchFamily="2" charset="0"/>
            </a:endParaRPr>
          </a:p>
          <a:p>
            <a:pPr marL="1257300" lvl="2" indent="-342900" algn="just">
              <a:buClr>
                <a:srgbClr val="00A56D"/>
              </a:buClr>
              <a:buFont typeface="Wingdings" panose="05000000000000000000" pitchFamily="2" charset="2"/>
              <a:buChar char="Ø"/>
            </a:pPr>
            <a:endParaRPr lang="de-DE" sz="1600" dirty="0">
              <a:latin typeface="Raleway" pitchFamily="2" charset="0"/>
            </a:endParaRPr>
          </a:p>
        </p:txBody>
      </p:sp>
      <p:sp>
        <p:nvSpPr>
          <p:cNvPr id="9" name="Datumsplatzhalter 2">
            <a:extLst>
              <a:ext uri="{FF2B5EF4-FFF2-40B4-BE49-F238E27FC236}">
                <a16:creationId xmlns:a16="http://schemas.microsoft.com/office/drawing/2014/main" id="{38956916-0094-429E-8D36-2C421CBDEBE8}"/>
              </a:ext>
            </a:extLst>
          </p:cNvPr>
          <p:cNvSpPr>
            <a:spLocks noGrp="1"/>
          </p:cNvSpPr>
          <p:nvPr>
            <p:ph type="dt" sz="half" idx="10"/>
          </p:nvPr>
        </p:nvSpPr>
        <p:spPr>
          <a:xfrm>
            <a:off x="718118" y="6356350"/>
            <a:ext cx="10170460" cy="365125"/>
          </a:xfrm>
        </p:spPr>
        <p:txBody>
          <a:bodyPr/>
          <a:lstStyle/>
          <a:p>
            <a:r>
              <a:rPr lang="de-DE" dirty="0">
                <a:latin typeface="Raleway" pitchFamily="2" charset="0"/>
              </a:rPr>
              <a:t>ARS Tagung Insolvenzrecht 2021		</a:t>
            </a:r>
            <a:r>
              <a:rPr lang="de-DE" dirty="0"/>
              <a:t>					</a:t>
            </a:r>
          </a:p>
        </p:txBody>
      </p:sp>
    </p:spTree>
    <p:extLst>
      <p:ext uri="{BB962C8B-B14F-4D97-AF65-F5344CB8AC3E}">
        <p14:creationId xmlns:p14="http://schemas.microsoft.com/office/powerpoint/2010/main" val="19090502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0591DF3C-CF2B-4A5D-8340-9EE4E790C531}"/>
              </a:ext>
            </a:extLst>
          </p:cNvPr>
          <p:cNvSpPr>
            <a:spLocks noGrp="1"/>
          </p:cNvSpPr>
          <p:nvPr>
            <p:ph type="sldNum" sz="quarter" idx="12"/>
          </p:nvPr>
        </p:nvSpPr>
        <p:spPr/>
        <p:txBody>
          <a:bodyPr/>
          <a:lstStyle/>
          <a:p>
            <a:fld id="{9CFD1DE5-C93E-45E4-AC07-2CC528E52F79}" type="slidenum">
              <a:rPr lang="de-DE" smtClean="0">
                <a:latin typeface="Raleway" pitchFamily="2" charset="0"/>
              </a:rPr>
              <a:t>25</a:t>
            </a:fld>
            <a:endParaRPr lang="de-DE" dirty="0">
              <a:latin typeface="Raleway" pitchFamily="2" charset="0"/>
            </a:endParaRPr>
          </a:p>
        </p:txBody>
      </p:sp>
      <p:sp>
        <p:nvSpPr>
          <p:cNvPr id="5" name="Textfeld 4">
            <a:extLst>
              <a:ext uri="{FF2B5EF4-FFF2-40B4-BE49-F238E27FC236}">
                <a16:creationId xmlns:a16="http://schemas.microsoft.com/office/drawing/2014/main" id="{DF1B42D8-9496-4812-8EA8-BE81B4291385}"/>
              </a:ext>
            </a:extLst>
          </p:cNvPr>
          <p:cNvSpPr txBox="1"/>
          <p:nvPr/>
        </p:nvSpPr>
        <p:spPr>
          <a:xfrm>
            <a:off x="718118" y="939465"/>
            <a:ext cx="10635682" cy="1323439"/>
          </a:xfrm>
          <a:prstGeom prst="rect">
            <a:avLst/>
          </a:prstGeom>
          <a:noFill/>
        </p:spPr>
        <p:txBody>
          <a:bodyPr wrap="square" rtlCol="0">
            <a:spAutoFit/>
          </a:bodyPr>
          <a:lstStyle/>
          <a:p>
            <a:r>
              <a:rPr lang="de-DE" sz="4000" b="1" dirty="0">
                <a:solidFill>
                  <a:srgbClr val="00A56D"/>
                </a:solidFill>
                <a:latin typeface="Raleway" pitchFamily="2" charset="0"/>
              </a:rPr>
              <a:t>Beispiele / Diskussionsgrundlage</a:t>
            </a:r>
          </a:p>
          <a:p>
            <a:endParaRPr lang="de-DE" sz="4000" b="1" dirty="0">
              <a:solidFill>
                <a:srgbClr val="00A56D"/>
              </a:solidFill>
              <a:latin typeface="Raleway" pitchFamily="2" charset="0"/>
            </a:endParaRPr>
          </a:p>
        </p:txBody>
      </p:sp>
      <p:sp>
        <p:nvSpPr>
          <p:cNvPr id="7" name="Textfeld 6">
            <a:extLst>
              <a:ext uri="{FF2B5EF4-FFF2-40B4-BE49-F238E27FC236}">
                <a16:creationId xmlns:a16="http://schemas.microsoft.com/office/drawing/2014/main" id="{805BD0B9-715B-4C27-9429-309C36DEFC3E}"/>
              </a:ext>
            </a:extLst>
          </p:cNvPr>
          <p:cNvSpPr txBox="1"/>
          <p:nvPr/>
        </p:nvSpPr>
        <p:spPr>
          <a:xfrm>
            <a:off x="757523" y="1647351"/>
            <a:ext cx="10834318" cy="4278094"/>
          </a:xfrm>
          <a:prstGeom prst="rect">
            <a:avLst/>
          </a:prstGeom>
          <a:noFill/>
        </p:spPr>
        <p:txBody>
          <a:bodyPr wrap="square" rtlCol="0">
            <a:spAutoFit/>
          </a:bodyPr>
          <a:lstStyle/>
          <a:p>
            <a:pPr marL="342900" indent="-342900">
              <a:buClr>
                <a:srgbClr val="00A56D"/>
              </a:buClr>
              <a:buFont typeface="Arial" panose="020B0604020202020204" pitchFamily="34" charset="0"/>
              <a:buChar char="•"/>
            </a:pPr>
            <a:r>
              <a:rPr lang="de-DE" sz="1600" b="1" dirty="0">
                <a:latin typeface="Raleway" pitchFamily="2" charset="0"/>
              </a:rPr>
              <a:t>Wie in Folie 24</a:t>
            </a:r>
          </a:p>
          <a:p>
            <a:pPr marL="800100" lvl="1" indent="-342900">
              <a:buClr>
                <a:srgbClr val="00A56D"/>
              </a:buClr>
              <a:buFont typeface="Symbol" panose="05050102010706020507" pitchFamily="18" charset="2"/>
              <a:buChar char="-"/>
            </a:pPr>
            <a:r>
              <a:rPr lang="de-DE" sz="1400" dirty="0">
                <a:latin typeface="Raleway" pitchFamily="2" charset="0"/>
              </a:rPr>
              <a:t>Mehrheit der Gesellschafter stimmt Haircut auf 10%  nun aber </a:t>
            </a:r>
            <a:r>
              <a:rPr lang="de-DE" sz="1400" u="sng" dirty="0">
                <a:latin typeface="Raleway" pitchFamily="2" charset="0"/>
              </a:rPr>
              <a:t>nicht</a:t>
            </a:r>
            <a:r>
              <a:rPr lang="de-DE" sz="1400" dirty="0">
                <a:latin typeface="Raleway" pitchFamily="2" charset="0"/>
              </a:rPr>
              <a:t> zu.</a:t>
            </a:r>
          </a:p>
          <a:p>
            <a:pPr marL="342900" indent="-342900">
              <a:spcBef>
                <a:spcPts val="1200"/>
              </a:spcBef>
              <a:buClr>
                <a:srgbClr val="00A56D"/>
              </a:buClr>
              <a:buFont typeface="Arial" panose="020B0604020202020204" pitchFamily="34" charset="0"/>
              <a:buChar char="•"/>
            </a:pPr>
            <a:r>
              <a:rPr lang="de-DE" sz="1600" b="1" dirty="0">
                <a:latin typeface="Raleway" pitchFamily="2" charset="0"/>
              </a:rPr>
              <a:t>Variante ReO:</a:t>
            </a:r>
            <a:endParaRPr lang="de-DE" sz="1600" dirty="0">
              <a:latin typeface="Raleway" pitchFamily="2" charset="0"/>
            </a:endParaRPr>
          </a:p>
          <a:p>
            <a:pPr marL="1257300" lvl="2" indent="-342900">
              <a:buClr>
                <a:srgbClr val="00A56D"/>
              </a:buClr>
              <a:buFont typeface="Wingdings" panose="05000000000000000000" pitchFamily="2" charset="2"/>
              <a:buChar char="Ø"/>
            </a:pPr>
            <a:r>
              <a:rPr lang="de-DE" sz="1400" dirty="0">
                <a:latin typeface="Raleway" pitchFamily="2" charset="0"/>
              </a:rPr>
              <a:t>RP sieht nur Finanzierungsgläubiger als betroffene Gläubiger vor (neben den Banken und Gesellschaftern finden sich darunter, aufgrund der Langfristigkeit der Stundungen, auch ÖGK und FA mit den gestundeten Rückständen)</a:t>
            </a:r>
          </a:p>
          <a:p>
            <a:pPr marL="1257300" lvl="2" indent="-342900">
              <a:buClr>
                <a:srgbClr val="00A56D"/>
              </a:buClr>
              <a:buFont typeface="Wingdings" panose="05000000000000000000" pitchFamily="2" charset="2"/>
              <a:buChar char="Ø"/>
            </a:pPr>
            <a:r>
              <a:rPr lang="de-DE" sz="1400" dirty="0">
                <a:latin typeface="Raleway" pitchFamily="2" charset="0"/>
              </a:rPr>
              <a:t>Betroffene Gläubiger werden in 3 Klassen eingeteilt</a:t>
            </a:r>
          </a:p>
          <a:p>
            <a:pPr marL="1771650" lvl="3" indent="-400050">
              <a:buClr>
                <a:srgbClr val="00A56D"/>
              </a:buClr>
              <a:buFont typeface="+mj-lt"/>
              <a:buAutoNum type="romanLcPeriod"/>
            </a:pPr>
            <a:r>
              <a:rPr lang="de-DE" sz="1400" dirty="0">
                <a:latin typeface="Raleway" pitchFamily="2" charset="0"/>
              </a:rPr>
              <a:t>Besicherte Gläubiger (Z 1) &gt;&gt; RP sieht insoweit keinen Haircut sondern nur Stundung vor</a:t>
            </a:r>
          </a:p>
          <a:p>
            <a:pPr marL="1771650" lvl="3" indent="-400050">
              <a:buClr>
                <a:srgbClr val="00A56D"/>
              </a:buClr>
              <a:buFont typeface="+mj-lt"/>
              <a:buAutoNum type="romanLcPeriod"/>
            </a:pPr>
            <a:r>
              <a:rPr lang="de-DE" sz="1400" dirty="0">
                <a:latin typeface="Raleway" pitchFamily="2" charset="0"/>
              </a:rPr>
              <a:t>Unbesicherte Gläubiger &gt;&gt; RP sieht Haircut auf 30% vor</a:t>
            </a:r>
          </a:p>
          <a:p>
            <a:pPr marL="1771650" lvl="3" indent="-400050">
              <a:buClr>
                <a:srgbClr val="00A56D"/>
              </a:buClr>
              <a:buFont typeface="+mj-lt"/>
              <a:buAutoNum type="romanLcPeriod"/>
            </a:pPr>
            <a:r>
              <a:rPr lang="de-DE" sz="1400" dirty="0">
                <a:latin typeface="Raleway" pitchFamily="2" charset="0"/>
              </a:rPr>
              <a:t>Gläubiger nachrangiger Forderungen &gt;&gt; RP sieht Haircut auf 10% vor </a:t>
            </a:r>
          </a:p>
          <a:p>
            <a:pPr marL="1314450" lvl="2" indent="-400050">
              <a:buClr>
                <a:srgbClr val="00A56D"/>
              </a:buClr>
              <a:buFont typeface="Wingdings" panose="05000000000000000000" pitchFamily="2" charset="2"/>
              <a:buChar char="Ø"/>
            </a:pPr>
            <a:r>
              <a:rPr lang="de-DE" sz="1400" dirty="0">
                <a:latin typeface="Raleway" pitchFamily="2" charset="0"/>
              </a:rPr>
              <a:t>Besicherte Gläubiger stimmen für den RP; </a:t>
            </a:r>
          </a:p>
          <a:p>
            <a:pPr marL="1314450" lvl="2" indent="-400050">
              <a:buClr>
                <a:srgbClr val="00A56D"/>
              </a:buClr>
              <a:buFont typeface="Wingdings" panose="05000000000000000000" pitchFamily="2" charset="2"/>
              <a:buChar char="Ø"/>
            </a:pPr>
            <a:r>
              <a:rPr lang="de-DE" sz="1400" dirty="0">
                <a:latin typeface="Raleway" pitchFamily="2" charset="0"/>
              </a:rPr>
              <a:t>die unbesicherten und die nachrangigen Gläubiger (betrifft nur ÖGK und FA, weil Banken vollständig besichert sind) stimmen dagegen;</a:t>
            </a:r>
          </a:p>
          <a:p>
            <a:pPr marL="1314450" lvl="2" indent="-400050">
              <a:buClr>
                <a:srgbClr val="00A56D"/>
              </a:buClr>
              <a:buFont typeface="Wingdings" panose="05000000000000000000" pitchFamily="2" charset="2"/>
              <a:buChar char="Ø"/>
            </a:pPr>
            <a:r>
              <a:rPr lang="de-DE" sz="1400" b="1" dirty="0">
                <a:latin typeface="Raleway" pitchFamily="2" charset="0"/>
              </a:rPr>
              <a:t>Cram-Down und damit auch Bestätigung des RP scheitert, weil es an einer Mehrheit der zustimmenden Gläubigerklassen fehlt (vgl § 36 Abs 2 ReO)</a:t>
            </a:r>
            <a:r>
              <a:rPr lang="de-DE" sz="1400" dirty="0">
                <a:latin typeface="Raleway" pitchFamily="2" charset="0"/>
              </a:rPr>
              <a:t>.  </a:t>
            </a:r>
          </a:p>
          <a:p>
            <a:pPr marL="1314450" lvl="2" indent="-400050">
              <a:buClr>
                <a:srgbClr val="00A56D"/>
              </a:buClr>
              <a:buFont typeface="Wingdings" panose="05000000000000000000" pitchFamily="2" charset="2"/>
              <a:buChar char="Ø"/>
            </a:pPr>
            <a:endParaRPr lang="de-DE" sz="1400" dirty="0">
              <a:latin typeface="Raleway" pitchFamily="2" charset="0"/>
            </a:endParaRPr>
          </a:p>
          <a:p>
            <a:pPr marL="800100" lvl="1" indent="-342900">
              <a:buClr>
                <a:srgbClr val="00A56D"/>
              </a:buClr>
              <a:buFont typeface="Wingdings" panose="05000000000000000000" pitchFamily="2" charset="2"/>
              <a:buChar char="Ø"/>
            </a:pPr>
            <a:endParaRPr lang="de-DE" sz="1600" dirty="0">
              <a:latin typeface="Raleway" pitchFamily="2" charset="0"/>
            </a:endParaRPr>
          </a:p>
          <a:p>
            <a:pPr marL="1714500" lvl="3" indent="-342900">
              <a:buClr>
                <a:srgbClr val="00A56D"/>
              </a:buClr>
              <a:buFont typeface="Wingdings" panose="05000000000000000000" pitchFamily="2" charset="2"/>
              <a:buChar char="Ø"/>
            </a:pPr>
            <a:endParaRPr lang="de-DE" sz="1600" dirty="0">
              <a:latin typeface="Raleway" pitchFamily="2" charset="0"/>
            </a:endParaRPr>
          </a:p>
          <a:p>
            <a:pPr marL="1257300" lvl="2" indent="-342900">
              <a:buClr>
                <a:srgbClr val="00A56D"/>
              </a:buClr>
              <a:buFont typeface="Wingdings" panose="05000000000000000000" pitchFamily="2" charset="2"/>
              <a:buChar char="Ø"/>
            </a:pPr>
            <a:endParaRPr lang="de-DE" sz="1600" dirty="0">
              <a:latin typeface="Raleway" pitchFamily="2" charset="0"/>
            </a:endParaRPr>
          </a:p>
        </p:txBody>
      </p:sp>
      <p:sp>
        <p:nvSpPr>
          <p:cNvPr id="9" name="Datumsplatzhalter 2">
            <a:extLst>
              <a:ext uri="{FF2B5EF4-FFF2-40B4-BE49-F238E27FC236}">
                <a16:creationId xmlns:a16="http://schemas.microsoft.com/office/drawing/2014/main" id="{38956916-0094-429E-8D36-2C421CBDEBE8}"/>
              </a:ext>
            </a:extLst>
          </p:cNvPr>
          <p:cNvSpPr>
            <a:spLocks noGrp="1"/>
          </p:cNvSpPr>
          <p:nvPr>
            <p:ph type="dt" sz="half" idx="10"/>
          </p:nvPr>
        </p:nvSpPr>
        <p:spPr>
          <a:xfrm>
            <a:off x="718118" y="6356350"/>
            <a:ext cx="10170460" cy="365125"/>
          </a:xfrm>
        </p:spPr>
        <p:txBody>
          <a:bodyPr/>
          <a:lstStyle/>
          <a:p>
            <a:r>
              <a:rPr lang="de-DE" dirty="0">
                <a:latin typeface="Raleway" pitchFamily="2" charset="0"/>
              </a:rPr>
              <a:t>ARS Tagung Insolvenzrecht 2021		</a:t>
            </a:r>
            <a:r>
              <a:rPr lang="de-DE" dirty="0"/>
              <a:t>					</a:t>
            </a:r>
          </a:p>
        </p:txBody>
      </p:sp>
    </p:spTree>
    <p:extLst>
      <p:ext uri="{BB962C8B-B14F-4D97-AF65-F5344CB8AC3E}">
        <p14:creationId xmlns:p14="http://schemas.microsoft.com/office/powerpoint/2010/main" val="15334300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0591DF3C-CF2B-4A5D-8340-9EE4E790C531}"/>
              </a:ext>
            </a:extLst>
          </p:cNvPr>
          <p:cNvSpPr>
            <a:spLocks noGrp="1"/>
          </p:cNvSpPr>
          <p:nvPr>
            <p:ph type="sldNum" sz="quarter" idx="12"/>
          </p:nvPr>
        </p:nvSpPr>
        <p:spPr/>
        <p:txBody>
          <a:bodyPr/>
          <a:lstStyle/>
          <a:p>
            <a:fld id="{9CFD1DE5-C93E-45E4-AC07-2CC528E52F79}" type="slidenum">
              <a:rPr lang="de-DE" smtClean="0">
                <a:latin typeface="Raleway" pitchFamily="2" charset="0"/>
              </a:rPr>
              <a:t>26</a:t>
            </a:fld>
            <a:endParaRPr lang="de-DE" dirty="0">
              <a:latin typeface="Raleway" pitchFamily="2" charset="0"/>
            </a:endParaRPr>
          </a:p>
        </p:txBody>
      </p:sp>
      <p:sp>
        <p:nvSpPr>
          <p:cNvPr id="5" name="Textfeld 4">
            <a:extLst>
              <a:ext uri="{FF2B5EF4-FFF2-40B4-BE49-F238E27FC236}">
                <a16:creationId xmlns:a16="http://schemas.microsoft.com/office/drawing/2014/main" id="{DF1B42D8-9496-4812-8EA8-BE81B4291385}"/>
              </a:ext>
            </a:extLst>
          </p:cNvPr>
          <p:cNvSpPr txBox="1"/>
          <p:nvPr/>
        </p:nvSpPr>
        <p:spPr>
          <a:xfrm>
            <a:off x="718118" y="939465"/>
            <a:ext cx="10635682" cy="707886"/>
          </a:xfrm>
          <a:prstGeom prst="rect">
            <a:avLst/>
          </a:prstGeom>
          <a:noFill/>
        </p:spPr>
        <p:txBody>
          <a:bodyPr wrap="square" rtlCol="0">
            <a:spAutoFit/>
          </a:bodyPr>
          <a:lstStyle/>
          <a:p>
            <a:r>
              <a:rPr lang="de-DE" sz="4000" b="1" dirty="0">
                <a:solidFill>
                  <a:srgbClr val="00A56D"/>
                </a:solidFill>
                <a:latin typeface="Raleway" pitchFamily="2" charset="0"/>
              </a:rPr>
              <a:t>Beispiele / Diskussionsgrundlage</a:t>
            </a:r>
          </a:p>
        </p:txBody>
      </p:sp>
      <p:sp>
        <p:nvSpPr>
          <p:cNvPr id="7" name="Textfeld 6">
            <a:extLst>
              <a:ext uri="{FF2B5EF4-FFF2-40B4-BE49-F238E27FC236}">
                <a16:creationId xmlns:a16="http://schemas.microsoft.com/office/drawing/2014/main" id="{805BD0B9-715B-4C27-9429-309C36DEFC3E}"/>
              </a:ext>
            </a:extLst>
          </p:cNvPr>
          <p:cNvSpPr txBox="1"/>
          <p:nvPr/>
        </p:nvSpPr>
        <p:spPr>
          <a:xfrm>
            <a:off x="757523" y="1647351"/>
            <a:ext cx="10834318" cy="4862870"/>
          </a:xfrm>
          <a:prstGeom prst="rect">
            <a:avLst/>
          </a:prstGeom>
          <a:noFill/>
        </p:spPr>
        <p:txBody>
          <a:bodyPr wrap="square" rtlCol="0">
            <a:spAutoFit/>
          </a:bodyPr>
          <a:lstStyle/>
          <a:p>
            <a:pPr marL="342900" indent="-342900" algn="just">
              <a:buClr>
                <a:srgbClr val="00A56D"/>
              </a:buClr>
              <a:buFont typeface="Arial" panose="020B0604020202020204" pitchFamily="34" charset="0"/>
              <a:buChar char="•"/>
            </a:pPr>
            <a:r>
              <a:rPr lang="de-DE" sz="1600" b="1" dirty="0">
                <a:latin typeface="Raleway" pitchFamily="2" charset="0"/>
              </a:rPr>
              <a:t>Corona-Beispiel</a:t>
            </a:r>
          </a:p>
          <a:p>
            <a:pPr marL="800100" lvl="1" indent="-342900" algn="just">
              <a:buClr>
                <a:srgbClr val="00A56D"/>
              </a:buClr>
              <a:buFont typeface="Symbol" panose="05050102010706020507" pitchFamily="18" charset="2"/>
              <a:buChar char="-"/>
            </a:pPr>
            <a:r>
              <a:rPr lang="de-DE" sz="1400" dirty="0">
                <a:latin typeface="Raleway" pitchFamily="2" charset="0"/>
              </a:rPr>
              <a:t>KMU, das sich im wesentlichen über einen vollständig durch Hypotheken besicherten Abstattungskredit und einen vollständig durch Zessionen besicherten Kontokorrentkredit finanziert</a:t>
            </a:r>
          </a:p>
          <a:p>
            <a:pPr marL="800100" lvl="1" indent="-342900" algn="just">
              <a:buClr>
                <a:srgbClr val="00A56D"/>
              </a:buClr>
              <a:buFont typeface="Symbol" panose="05050102010706020507" pitchFamily="18" charset="2"/>
              <a:buChar char="-"/>
            </a:pPr>
            <a:r>
              <a:rPr lang="de-DE" sz="1400" dirty="0">
                <a:latin typeface="Raleway" pitchFamily="2" charset="0"/>
              </a:rPr>
              <a:t>Aufgrund der COVID-19-Betroffenheit bestehen erhebliche Rückstände bei ÖGK und FA, die langfristig gestundet und in Raten abgestottert werden</a:t>
            </a:r>
          </a:p>
          <a:p>
            <a:pPr marL="800100" lvl="1" indent="-342900" algn="just">
              <a:buClr>
                <a:srgbClr val="00A56D"/>
              </a:buClr>
              <a:buFont typeface="Symbol" panose="05050102010706020507" pitchFamily="18" charset="2"/>
              <a:buChar char="-"/>
            </a:pPr>
            <a:r>
              <a:rPr lang="de-DE" sz="1400" dirty="0">
                <a:latin typeface="Raleway" pitchFamily="2" charset="0"/>
              </a:rPr>
              <a:t>Schuldentilgungsfähigkeit des Unternehmens trägt zwar den Tilgungs- und Zinsdienst gegenüber der besicherten Bank, nicht jedoch die laufenden Raten an FA und ÖGK. Es droht Zahlungsunfähigkeit (wahrscheinliche Insolvenz)</a:t>
            </a:r>
          </a:p>
          <a:p>
            <a:pPr marL="342900" indent="-342900" algn="just">
              <a:spcBef>
                <a:spcPts val="1200"/>
              </a:spcBef>
              <a:buClr>
                <a:srgbClr val="00A56D"/>
              </a:buClr>
              <a:buFont typeface="Arial" panose="020B0604020202020204" pitchFamily="34" charset="0"/>
              <a:buChar char="•"/>
            </a:pPr>
            <a:r>
              <a:rPr lang="de-DE" sz="1600" b="1" dirty="0">
                <a:latin typeface="Raleway" pitchFamily="2" charset="0"/>
              </a:rPr>
              <a:t>Variante ReO:</a:t>
            </a:r>
            <a:endParaRPr lang="de-DE" sz="1600" dirty="0">
              <a:latin typeface="Raleway" pitchFamily="2" charset="0"/>
            </a:endParaRPr>
          </a:p>
          <a:p>
            <a:pPr marL="1257300" lvl="2" indent="-342900" algn="just">
              <a:buClr>
                <a:srgbClr val="00A56D"/>
              </a:buClr>
              <a:buFont typeface="Wingdings" panose="05000000000000000000" pitchFamily="2" charset="2"/>
              <a:buChar char="Ø"/>
            </a:pPr>
            <a:r>
              <a:rPr lang="de-DE" sz="1400" dirty="0">
                <a:latin typeface="Raleway" pitchFamily="2" charset="0"/>
              </a:rPr>
              <a:t>RP sieht nur Finanzierungsgläubiger als betroffene Gläubiger vor (neben der Bank, aufgrund der Langfristigkeit der Stundungen, damit auch ÖGK und FA mit den gestundeten Rückständen)</a:t>
            </a:r>
          </a:p>
          <a:p>
            <a:pPr marL="1257300" lvl="2" indent="-342900" algn="just">
              <a:buClr>
                <a:srgbClr val="00A56D"/>
              </a:buClr>
              <a:buFont typeface="Wingdings" panose="05000000000000000000" pitchFamily="2" charset="2"/>
              <a:buChar char="Ø"/>
            </a:pPr>
            <a:r>
              <a:rPr lang="de-DE" sz="1400" dirty="0">
                <a:latin typeface="Raleway" pitchFamily="2" charset="0"/>
              </a:rPr>
              <a:t>Betroffene Gläubiger werden in 2 Klassen eingeteilt</a:t>
            </a:r>
          </a:p>
          <a:p>
            <a:pPr marL="1771650" lvl="3" indent="-400050" algn="just">
              <a:buClr>
                <a:srgbClr val="00A56D"/>
              </a:buClr>
              <a:buFont typeface="+mj-lt"/>
              <a:buAutoNum type="romanLcPeriod"/>
            </a:pPr>
            <a:r>
              <a:rPr lang="de-DE" sz="1400" dirty="0">
                <a:latin typeface="Raleway" pitchFamily="2" charset="0"/>
              </a:rPr>
              <a:t>Besicherte Gläubiger (Z 1) &gt;&gt; RP sieht insoweit keinen Haircut sondern nur Stundung vor</a:t>
            </a:r>
          </a:p>
          <a:p>
            <a:pPr marL="1771650" lvl="3" indent="-400050" algn="just">
              <a:buClr>
                <a:srgbClr val="00A56D"/>
              </a:buClr>
              <a:buFont typeface="+mj-lt"/>
              <a:buAutoNum type="romanLcPeriod"/>
            </a:pPr>
            <a:r>
              <a:rPr lang="de-DE" sz="1400" dirty="0">
                <a:latin typeface="Raleway" pitchFamily="2" charset="0"/>
              </a:rPr>
              <a:t>Unbesicherte Gläubiger &gt;&gt; RP sieht Haircut auf 30% vor, rückzahlbar in 5 Jahren</a:t>
            </a:r>
          </a:p>
          <a:p>
            <a:pPr marL="1314450" lvl="2" indent="-400050" algn="just">
              <a:buClr>
                <a:srgbClr val="00A56D"/>
              </a:buClr>
              <a:buFont typeface="Wingdings" panose="05000000000000000000" pitchFamily="2" charset="2"/>
              <a:buChar char="Ø"/>
            </a:pPr>
            <a:r>
              <a:rPr lang="de-DE" sz="1400" dirty="0">
                <a:latin typeface="Raleway" pitchFamily="2" charset="0"/>
              </a:rPr>
              <a:t>Klasse der besicherten Gläubiger stimmt für den RP;</a:t>
            </a:r>
          </a:p>
          <a:p>
            <a:pPr marL="1314450" lvl="2" indent="-400050" algn="just">
              <a:buClr>
                <a:srgbClr val="00A56D"/>
              </a:buClr>
              <a:buFont typeface="Wingdings" panose="05000000000000000000" pitchFamily="2" charset="2"/>
              <a:buChar char="Ø"/>
            </a:pPr>
            <a:r>
              <a:rPr lang="de-DE" sz="1400" dirty="0">
                <a:latin typeface="Raleway" pitchFamily="2" charset="0"/>
              </a:rPr>
              <a:t>die unbesicherten Gläubiger stimmen dagegen;</a:t>
            </a:r>
          </a:p>
          <a:p>
            <a:pPr marL="1314450" lvl="2" indent="-400050" algn="just">
              <a:buClr>
                <a:srgbClr val="00A56D"/>
              </a:buClr>
              <a:buFont typeface="Wingdings" panose="05000000000000000000" pitchFamily="2" charset="2"/>
              <a:buChar char="Ø"/>
            </a:pPr>
            <a:r>
              <a:rPr lang="de-DE" sz="1400" b="1" dirty="0">
                <a:latin typeface="Raleway" pitchFamily="2" charset="0"/>
              </a:rPr>
              <a:t>Forderung der unbesicherten Gläubiger werden per Cram Down auf 30% gekürzt (was immer noch besser wäre, als im nächstbesten Alternativszenario nach der IO) &gt; bei 2 Gläubigerklassen reicht Annahme durch Klasse der besicherten Gläubiger;</a:t>
            </a:r>
          </a:p>
          <a:p>
            <a:pPr marL="1314450" lvl="2" indent="-400050" algn="just">
              <a:buClr>
                <a:srgbClr val="00A56D"/>
              </a:buClr>
              <a:buFont typeface="Wingdings" panose="05000000000000000000" pitchFamily="2" charset="2"/>
              <a:buChar char="Ø"/>
            </a:pPr>
            <a:r>
              <a:rPr lang="de-DE" sz="1400" dirty="0">
                <a:latin typeface="Raleway" pitchFamily="2" charset="0"/>
              </a:rPr>
              <a:t>Haircut bei den unbesicherten Gläubigern bzw Stundung bei besicherten und unbesicherten Gläubigern deckt sich mit der Schuldentilgungsfähigkeit des Unternehmens, so das Bestandfähigkeit sichergestellt wird. </a:t>
            </a:r>
            <a:endParaRPr lang="de-DE" sz="1600" dirty="0">
              <a:latin typeface="Raleway" pitchFamily="2" charset="0"/>
            </a:endParaRPr>
          </a:p>
          <a:p>
            <a:pPr marL="1257300" lvl="2" indent="-342900" algn="just">
              <a:buClr>
                <a:srgbClr val="00A56D"/>
              </a:buClr>
              <a:buFont typeface="Wingdings" panose="05000000000000000000" pitchFamily="2" charset="2"/>
              <a:buChar char="Ø"/>
            </a:pPr>
            <a:endParaRPr lang="de-DE" sz="1600" dirty="0">
              <a:latin typeface="Raleway" pitchFamily="2" charset="0"/>
            </a:endParaRPr>
          </a:p>
        </p:txBody>
      </p:sp>
      <p:sp>
        <p:nvSpPr>
          <p:cNvPr id="9" name="Datumsplatzhalter 2">
            <a:extLst>
              <a:ext uri="{FF2B5EF4-FFF2-40B4-BE49-F238E27FC236}">
                <a16:creationId xmlns:a16="http://schemas.microsoft.com/office/drawing/2014/main" id="{38956916-0094-429E-8D36-2C421CBDEBE8}"/>
              </a:ext>
            </a:extLst>
          </p:cNvPr>
          <p:cNvSpPr>
            <a:spLocks noGrp="1"/>
          </p:cNvSpPr>
          <p:nvPr>
            <p:ph type="dt" sz="half" idx="10"/>
          </p:nvPr>
        </p:nvSpPr>
        <p:spPr>
          <a:xfrm>
            <a:off x="718118" y="6356350"/>
            <a:ext cx="10170460" cy="365125"/>
          </a:xfrm>
        </p:spPr>
        <p:txBody>
          <a:bodyPr/>
          <a:lstStyle/>
          <a:p>
            <a:r>
              <a:rPr lang="de-DE" dirty="0">
                <a:latin typeface="Raleway" pitchFamily="2" charset="0"/>
              </a:rPr>
              <a:t>ARS Tagung Insolvenzrecht 2021		</a:t>
            </a:r>
            <a:r>
              <a:rPr lang="de-DE" dirty="0"/>
              <a:t>					</a:t>
            </a:r>
          </a:p>
        </p:txBody>
      </p:sp>
    </p:spTree>
    <p:extLst>
      <p:ext uri="{BB962C8B-B14F-4D97-AF65-F5344CB8AC3E}">
        <p14:creationId xmlns:p14="http://schemas.microsoft.com/office/powerpoint/2010/main" val="31414421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0591DF3C-CF2B-4A5D-8340-9EE4E790C531}"/>
              </a:ext>
            </a:extLst>
          </p:cNvPr>
          <p:cNvSpPr>
            <a:spLocks noGrp="1"/>
          </p:cNvSpPr>
          <p:nvPr>
            <p:ph type="sldNum" sz="quarter" idx="12"/>
          </p:nvPr>
        </p:nvSpPr>
        <p:spPr/>
        <p:txBody>
          <a:bodyPr/>
          <a:lstStyle/>
          <a:p>
            <a:fld id="{9CFD1DE5-C93E-45E4-AC07-2CC528E52F79}" type="slidenum">
              <a:rPr lang="de-DE" smtClean="0">
                <a:latin typeface="Raleway" pitchFamily="2" charset="0"/>
              </a:rPr>
              <a:t>27</a:t>
            </a:fld>
            <a:endParaRPr lang="de-DE" dirty="0">
              <a:latin typeface="Raleway" pitchFamily="2" charset="0"/>
            </a:endParaRPr>
          </a:p>
        </p:txBody>
      </p:sp>
      <p:sp>
        <p:nvSpPr>
          <p:cNvPr id="5" name="Textfeld 4">
            <a:extLst>
              <a:ext uri="{FF2B5EF4-FFF2-40B4-BE49-F238E27FC236}">
                <a16:creationId xmlns:a16="http://schemas.microsoft.com/office/drawing/2014/main" id="{DF1B42D8-9496-4812-8EA8-BE81B4291385}"/>
              </a:ext>
            </a:extLst>
          </p:cNvPr>
          <p:cNvSpPr txBox="1"/>
          <p:nvPr/>
        </p:nvSpPr>
        <p:spPr>
          <a:xfrm>
            <a:off x="718118" y="939465"/>
            <a:ext cx="10635682" cy="707886"/>
          </a:xfrm>
          <a:prstGeom prst="rect">
            <a:avLst/>
          </a:prstGeom>
          <a:noFill/>
        </p:spPr>
        <p:txBody>
          <a:bodyPr wrap="square" rtlCol="0">
            <a:spAutoFit/>
          </a:bodyPr>
          <a:lstStyle/>
          <a:p>
            <a:r>
              <a:rPr lang="de-DE" sz="4000" b="1" dirty="0">
                <a:solidFill>
                  <a:srgbClr val="00A56D"/>
                </a:solidFill>
                <a:latin typeface="Raleway" pitchFamily="2" charset="0"/>
              </a:rPr>
              <a:t>Beispiele / Diskussionsgrundlage</a:t>
            </a:r>
          </a:p>
        </p:txBody>
      </p:sp>
      <p:sp>
        <p:nvSpPr>
          <p:cNvPr id="7" name="Textfeld 6">
            <a:extLst>
              <a:ext uri="{FF2B5EF4-FFF2-40B4-BE49-F238E27FC236}">
                <a16:creationId xmlns:a16="http://schemas.microsoft.com/office/drawing/2014/main" id="{805BD0B9-715B-4C27-9429-309C36DEFC3E}"/>
              </a:ext>
            </a:extLst>
          </p:cNvPr>
          <p:cNvSpPr txBox="1"/>
          <p:nvPr/>
        </p:nvSpPr>
        <p:spPr>
          <a:xfrm>
            <a:off x="757523" y="1647351"/>
            <a:ext cx="10834318" cy="4862870"/>
          </a:xfrm>
          <a:prstGeom prst="rect">
            <a:avLst/>
          </a:prstGeom>
          <a:noFill/>
        </p:spPr>
        <p:txBody>
          <a:bodyPr wrap="square" rtlCol="0">
            <a:spAutoFit/>
          </a:bodyPr>
          <a:lstStyle/>
          <a:p>
            <a:pPr marL="342900" indent="-342900" algn="just">
              <a:buClr>
                <a:srgbClr val="00A56D"/>
              </a:buClr>
              <a:buFont typeface="Arial" panose="020B0604020202020204" pitchFamily="34" charset="0"/>
              <a:buChar char="•"/>
            </a:pPr>
            <a:r>
              <a:rPr lang="de-DE" sz="1600" b="1" dirty="0">
                <a:latin typeface="Raleway" pitchFamily="2" charset="0"/>
              </a:rPr>
              <a:t>Start-up-Beispiel </a:t>
            </a:r>
          </a:p>
          <a:p>
            <a:pPr marL="800100" lvl="1" indent="-342900" algn="just">
              <a:buClr>
                <a:srgbClr val="00A56D"/>
              </a:buClr>
              <a:buFont typeface="Symbol" panose="05050102010706020507" pitchFamily="18" charset="2"/>
              <a:buChar char="-"/>
            </a:pPr>
            <a:r>
              <a:rPr lang="de-DE" sz="1400" dirty="0">
                <a:latin typeface="Raleway" pitchFamily="2" charset="0"/>
              </a:rPr>
              <a:t>Start-up finanziert sich über nachrangige Gesellschafterdarlehen und nachrangige Förderungen</a:t>
            </a:r>
          </a:p>
          <a:p>
            <a:pPr marL="800100" lvl="1" indent="-342900" algn="just">
              <a:buClr>
                <a:srgbClr val="00A56D"/>
              </a:buClr>
              <a:buFont typeface="Symbol" panose="05050102010706020507" pitchFamily="18" charset="2"/>
              <a:buChar char="-"/>
            </a:pPr>
            <a:r>
              <a:rPr lang="de-DE" sz="1400" dirty="0">
                <a:latin typeface="Raleway" pitchFamily="2" charset="0"/>
              </a:rPr>
              <a:t>Aufgrund der COVID-19-Betroffenheit bestehen erhebliche Rückstände bei ÖGK und FA, die langfristig gestundet und in Raten abgestottert werden</a:t>
            </a:r>
          </a:p>
          <a:p>
            <a:pPr marL="800100" lvl="1" indent="-342900" algn="just">
              <a:buClr>
                <a:srgbClr val="00A56D"/>
              </a:buClr>
              <a:buFont typeface="Symbol" panose="05050102010706020507" pitchFamily="18" charset="2"/>
              <a:buChar char="-"/>
            </a:pPr>
            <a:r>
              <a:rPr lang="de-DE" sz="1400" dirty="0">
                <a:latin typeface="Raleway" pitchFamily="2" charset="0"/>
              </a:rPr>
              <a:t>Neue Finanzierungsrunde zur Erlangung der Marktreife des entwickelten Produktes erforderlich, Finanzier bedingt jedoch vorherigen Haircut bei den bestehenden Finanzierungen </a:t>
            </a:r>
          </a:p>
          <a:p>
            <a:pPr marL="342900" indent="-342900" algn="just">
              <a:spcBef>
                <a:spcPts val="1200"/>
              </a:spcBef>
              <a:buClr>
                <a:srgbClr val="00A56D"/>
              </a:buClr>
              <a:buFont typeface="Arial" panose="020B0604020202020204" pitchFamily="34" charset="0"/>
              <a:buChar char="•"/>
            </a:pPr>
            <a:r>
              <a:rPr lang="de-DE" sz="1600" b="1" dirty="0">
                <a:latin typeface="Raleway" pitchFamily="2" charset="0"/>
              </a:rPr>
              <a:t>Variante ReO:</a:t>
            </a:r>
            <a:endParaRPr lang="de-DE" sz="1600" dirty="0">
              <a:latin typeface="Raleway" pitchFamily="2" charset="0"/>
            </a:endParaRPr>
          </a:p>
          <a:p>
            <a:pPr marL="1257300" lvl="2" indent="-342900" algn="just">
              <a:buClr>
                <a:srgbClr val="00A56D"/>
              </a:buClr>
              <a:buFont typeface="Wingdings" panose="05000000000000000000" pitchFamily="2" charset="2"/>
              <a:buChar char="Ø"/>
            </a:pPr>
            <a:r>
              <a:rPr lang="de-DE" sz="1400" dirty="0">
                <a:latin typeface="Raleway" pitchFamily="2" charset="0"/>
              </a:rPr>
              <a:t>RP sieht nur Finanzierungsgläubiger als betroffene Gläubiger vor (neben den Gesellschaftern und Fördergebern, aufgrund der Langfristigkeit der Stundungen, auch ÖGK und FA mit den gestundeten Rückständen)</a:t>
            </a:r>
          </a:p>
          <a:p>
            <a:pPr marL="1257300" lvl="2" indent="-342900" algn="just">
              <a:buClr>
                <a:srgbClr val="00A56D"/>
              </a:buClr>
              <a:buFont typeface="Wingdings" panose="05000000000000000000" pitchFamily="2" charset="2"/>
              <a:buChar char="Ø"/>
            </a:pPr>
            <a:r>
              <a:rPr lang="de-DE" sz="1400" dirty="0">
                <a:latin typeface="Raleway" pitchFamily="2" charset="0"/>
              </a:rPr>
              <a:t>Betroffene Gläubiger werden in 2 Klassen eingeteilt</a:t>
            </a:r>
          </a:p>
          <a:p>
            <a:pPr marL="1771650" lvl="3" indent="-400050" algn="just">
              <a:buClr>
                <a:srgbClr val="00A56D"/>
              </a:buClr>
              <a:buFont typeface="+mj-lt"/>
              <a:buAutoNum type="romanLcPeriod"/>
            </a:pPr>
            <a:r>
              <a:rPr lang="de-DE" sz="1400" dirty="0">
                <a:latin typeface="Raleway" pitchFamily="2" charset="0"/>
              </a:rPr>
              <a:t>unbesicherte Gläubiger (Z 2) &gt;&gt; RP sieht insoweit einen Haircut auf 20% vor</a:t>
            </a:r>
          </a:p>
          <a:p>
            <a:pPr marL="1771650" lvl="3" indent="-400050" algn="just">
              <a:buClr>
                <a:srgbClr val="00A56D"/>
              </a:buClr>
              <a:buFont typeface="+mj-lt"/>
              <a:buAutoNum type="romanLcPeriod"/>
            </a:pPr>
            <a:r>
              <a:rPr lang="de-DE" sz="1400" dirty="0">
                <a:latin typeface="Raleway" pitchFamily="2" charset="0"/>
              </a:rPr>
              <a:t>nachrangige Gläubiger &gt;&gt; RP sieht Haircut auf 10% vor </a:t>
            </a:r>
          </a:p>
          <a:p>
            <a:pPr marL="1314450" lvl="2" indent="-400050" algn="just">
              <a:buClr>
                <a:srgbClr val="00A56D"/>
              </a:buClr>
              <a:buFont typeface="Wingdings" panose="05000000000000000000" pitchFamily="2" charset="2"/>
              <a:buChar char="Ø"/>
            </a:pPr>
            <a:r>
              <a:rPr lang="de-DE" sz="1400" dirty="0">
                <a:latin typeface="Raleway" pitchFamily="2" charset="0"/>
              </a:rPr>
              <a:t>Klasse der unbesicherten Gläubiger stimmt gegen den RP, die nachrangigen Gläubiger stimmen dafür;</a:t>
            </a:r>
          </a:p>
          <a:p>
            <a:pPr marL="1314450" lvl="2" indent="-400050" algn="just">
              <a:buClr>
                <a:srgbClr val="00A56D"/>
              </a:buClr>
              <a:buFont typeface="Wingdings" panose="05000000000000000000" pitchFamily="2" charset="2"/>
              <a:buChar char="Ø"/>
            </a:pPr>
            <a:r>
              <a:rPr lang="de-DE" sz="1400" dirty="0">
                <a:latin typeface="Raleway" pitchFamily="2" charset="0"/>
              </a:rPr>
              <a:t>ÖGK rügt Verstoß gegen § 36 Abs 2 ReO und Kriterium des Gläubigerinteresses, so dass es zu einer </a:t>
            </a:r>
            <a:r>
              <a:rPr lang="de-DE" sz="1400" b="1" dirty="0">
                <a:latin typeface="Raleway" pitchFamily="2" charset="0"/>
              </a:rPr>
              <a:t>Bewertung gemäß § 38 ReO </a:t>
            </a:r>
            <a:r>
              <a:rPr lang="de-DE" sz="1400" dirty="0">
                <a:latin typeface="Raleway" pitchFamily="2" charset="0"/>
              </a:rPr>
              <a:t>kommt. </a:t>
            </a:r>
          </a:p>
          <a:p>
            <a:pPr marL="1771650" lvl="3" indent="-400050" algn="just">
              <a:buClr>
                <a:srgbClr val="00A56D"/>
              </a:buClr>
              <a:buFont typeface="Wingdings" panose="05000000000000000000" pitchFamily="2" charset="2"/>
              <a:buChar char="ü"/>
            </a:pPr>
            <a:r>
              <a:rPr lang="de-DE" sz="1400" dirty="0">
                <a:latin typeface="Raleway" pitchFamily="2" charset="0"/>
              </a:rPr>
              <a:t>Cram-Down bedingt, dass Klasse der nachrangigen Gläubiger „in </a:t>
            </a:r>
            <a:r>
              <a:rPr lang="de-DE" sz="1400" dirty="0" err="1">
                <a:latin typeface="Raleway" pitchFamily="2" charset="0"/>
              </a:rPr>
              <a:t>the</a:t>
            </a:r>
            <a:r>
              <a:rPr lang="de-DE" sz="1400" dirty="0">
                <a:latin typeface="Raleway" pitchFamily="2" charset="0"/>
              </a:rPr>
              <a:t> </a:t>
            </a:r>
            <a:r>
              <a:rPr lang="de-DE" sz="1400" dirty="0" err="1">
                <a:latin typeface="Raleway" pitchFamily="2" charset="0"/>
              </a:rPr>
              <a:t>money“ist</a:t>
            </a:r>
            <a:r>
              <a:rPr lang="de-DE" sz="1400" dirty="0">
                <a:latin typeface="Raleway" pitchFamily="2" charset="0"/>
              </a:rPr>
              <a:t> (vgl § 36 Abs 2 ReO)</a:t>
            </a:r>
          </a:p>
          <a:p>
            <a:pPr marL="1771650" lvl="3" indent="-400050" algn="just">
              <a:buClr>
                <a:srgbClr val="00A56D"/>
              </a:buClr>
              <a:buFont typeface="Wingdings" panose="05000000000000000000" pitchFamily="2" charset="2"/>
              <a:buChar char="ü"/>
            </a:pPr>
            <a:r>
              <a:rPr lang="de-DE" sz="1400" dirty="0">
                <a:latin typeface="Raleway" pitchFamily="2" charset="0"/>
              </a:rPr>
              <a:t>Bestätigung des RP erfordert (zudem), dass die ablehnenden unbesicherten Gläubiger im nächstbesten verwirklichbaren Insolvenzszenario keine höhere Quote erhalten würden (Kriterium des Gläubigerinteresses &gt; §  35 Abs 1 ReO)</a:t>
            </a:r>
          </a:p>
          <a:p>
            <a:pPr marL="1314450" lvl="2" indent="-400050" algn="just">
              <a:buClr>
                <a:srgbClr val="00A56D"/>
              </a:buClr>
              <a:buFont typeface="Wingdings" panose="05000000000000000000" pitchFamily="2" charset="2"/>
              <a:buChar char="Ø"/>
            </a:pPr>
            <a:r>
              <a:rPr lang="de-DE" sz="1400" b="1" dirty="0">
                <a:latin typeface="Raleway" pitchFamily="2" charset="0"/>
              </a:rPr>
              <a:t>Bestätigung des RP kann daher von zwei unterschiedlichen Bewertungen abhängig sein</a:t>
            </a:r>
          </a:p>
          <a:p>
            <a:pPr marL="1257300" lvl="2" indent="-342900" algn="just">
              <a:buClr>
                <a:srgbClr val="00A56D"/>
              </a:buClr>
              <a:buFont typeface="Wingdings" panose="05000000000000000000" pitchFamily="2" charset="2"/>
              <a:buChar char="Ø"/>
            </a:pPr>
            <a:endParaRPr lang="de-DE" sz="1600" dirty="0">
              <a:latin typeface="Raleway" pitchFamily="2" charset="0"/>
            </a:endParaRPr>
          </a:p>
        </p:txBody>
      </p:sp>
      <p:sp>
        <p:nvSpPr>
          <p:cNvPr id="9" name="Datumsplatzhalter 2">
            <a:extLst>
              <a:ext uri="{FF2B5EF4-FFF2-40B4-BE49-F238E27FC236}">
                <a16:creationId xmlns:a16="http://schemas.microsoft.com/office/drawing/2014/main" id="{38956916-0094-429E-8D36-2C421CBDEBE8}"/>
              </a:ext>
            </a:extLst>
          </p:cNvPr>
          <p:cNvSpPr>
            <a:spLocks noGrp="1"/>
          </p:cNvSpPr>
          <p:nvPr>
            <p:ph type="dt" sz="half" idx="10"/>
          </p:nvPr>
        </p:nvSpPr>
        <p:spPr>
          <a:xfrm>
            <a:off x="718118" y="6356350"/>
            <a:ext cx="10170460" cy="365125"/>
          </a:xfrm>
        </p:spPr>
        <p:txBody>
          <a:bodyPr/>
          <a:lstStyle/>
          <a:p>
            <a:r>
              <a:rPr lang="de-DE" dirty="0">
                <a:latin typeface="Raleway" pitchFamily="2" charset="0"/>
              </a:rPr>
              <a:t>ARS Tagung Insolvenzrecht 2021		</a:t>
            </a:r>
            <a:r>
              <a:rPr lang="de-DE" dirty="0"/>
              <a:t>					</a:t>
            </a:r>
          </a:p>
        </p:txBody>
      </p:sp>
    </p:spTree>
    <p:extLst>
      <p:ext uri="{BB962C8B-B14F-4D97-AF65-F5344CB8AC3E}">
        <p14:creationId xmlns:p14="http://schemas.microsoft.com/office/powerpoint/2010/main" val="26653287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0591DF3C-CF2B-4A5D-8340-9EE4E790C531}"/>
              </a:ext>
            </a:extLst>
          </p:cNvPr>
          <p:cNvSpPr>
            <a:spLocks noGrp="1"/>
          </p:cNvSpPr>
          <p:nvPr>
            <p:ph type="sldNum" sz="quarter" idx="12"/>
          </p:nvPr>
        </p:nvSpPr>
        <p:spPr/>
        <p:txBody>
          <a:bodyPr/>
          <a:lstStyle/>
          <a:p>
            <a:fld id="{9CFD1DE5-C93E-45E4-AC07-2CC528E52F79}" type="slidenum">
              <a:rPr lang="de-DE" smtClean="0">
                <a:latin typeface="Raleway" pitchFamily="2" charset="0"/>
              </a:rPr>
              <a:t>28</a:t>
            </a:fld>
            <a:endParaRPr lang="de-DE" dirty="0">
              <a:latin typeface="Raleway" pitchFamily="2" charset="0"/>
            </a:endParaRPr>
          </a:p>
        </p:txBody>
      </p:sp>
      <p:sp>
        <p:nvSpPr>
          <p:cNvPr id="5" name="Textfeld 4">
            <a:extLst>
              <a:ext uri="{FF2B5EF4-FFF2-40B4-BE49-F238E27FC236}">
                <a16:creationId xmlns:a16="http://schemas.microsoft.com/office/drawing/2014/main" id="{DF1B42D8-9496-4812-8EA8-BE81B4291385}"/>
              </a:ext>
            </a:extLst>
          </p:cNvPr>
          <p:cNvSpPr txBox="1"/>
          <p:nvPr/>
        </p:nvSpPr>
        <p:spPr>
          <a:xfrm>
            <a:off x="718118" y="939465"/>
            <a:ext cx="10635682" cy="707886"/>
          </a:xfrm>
          <a:prstGeom prst="rect">
            <a:avLst/>
          </a:prstGeom>
          <a:noFill/>
        </p:spPr>
        <p:txBody>
          <a:bodyPr wrap="square" rtlCol="0">
            <a:spAutoFit/>
          </a:bodyPr>
          <a:lstStyle/>
          <a:p>
            <a:r>
              <a:rPr lang="de-DE" sz="4000" b="1" dirty="0">
                <a:solidFill>
                  <a:srgbClr val="00A56D"/>
                </a:solidFill>
                <a:latin typeface="Raleway" pitchFamily="2" charset="0"/>
              </a:rPr>
              <a:t>Beispiele / Diskussionsgrundlage</a:t>
            </a:r>
          </a:p>
        </p:txBody>
      </p:sp>
      <p:sp>
        <p:nvSpPr>
          <p:cNvPr id="7" name="Textfeld 6">
            <a:extLst>
              <a:ext uri="{FF2B5EF4-FFF2-40B4-BE49-F238E27FC236}">
                <a16:creationId xmlns:a16="http://schemas.microsoft.com/office/drawing/2014/main" id="{805BD0B9-715B-4C27-9429-309C36DEFC3E}"/>
              </a:ext>
            </a:extLst>
          </p:cNvPr>
          <p:cNvSpPr txBox="1"/>
          <p:nvPr/>
        </p:nvSpPr>
        <p:spPr>
          <a:xfrm>
            <a:off x="757523" y="1647351"/>
            <a:ext cx="10834318" cy="4832092"/>
          </a:xfrm>
          <a:prstGeom prst="rect">
            <a:avLst/>
          </a:prstGeom>
          <a:noFill/>
        </p:spPr>
        <p:txBody>
          <a:bodyPr wrap="square" rtlCol="0">
            <a:spAutoFit/>
          </a:bodyPr>
          <a:lstStyle/>
          <a:p>
            <a:pPr marL="342900" indent="-342900" algn="just">
              <a:buClr>
                <a:srgbClr val="00A56D"/>
              </a:buClr>
              <a:buFont typeface="Arial" panose="020B0604020202020204" pitchFamily="34" charset="0"/>
              <a:buChar char="•"/>
            </a:pPr>
            <a:r>
              <a:rPr lang="de-DE" sz="1600" b="1" dirty="0">
                <a:latin typeface="Raleway" pitchFamily="2" charset="0"/>
              </a:rPr>
              <a:t>Der überschuldete Schuldner </a:t>
            </a:r>
          </a:p>
          <a:p>
            <a:pPr marL="800100" lvl="1" indent="-342900" algn="just">
              <a:buClr>
                <a:srgbClr val="00A56D"/>
              </a:buClr>
              <a:buFont typeface="Symbol" panose="05050102010706020507" pitchFamily="18" charset="2"/>
              <a:buChar char="-"/>
            </a:pPr>
            <a:r>
              <a:rPr lang="de-DE" sz="1400" dirty="0">
                <a:latin typeface="Raleway" pitchFamily="2" charset="0"/>
              </a:rPr>
              <a:t>Überschuldeter Unternehmer erhält eine nur bedingt positive Fortbestehensprognose</a:t>
            </a:r>
          </a:p>
          <a:p>
            <a:pPr marL="800100" lvl="1" indent="-342900" algn="just">
              <a:buClr>
                <a:srgbClr val="00A56D"/>
              </a:buClr>
              <a:buFont typeface="Symbol" panose="05050102010706020507" pitchFamily="18" charset="2"/>
              <a:buChar char="-"/>
            </a:pPr>
            <a:r>
              <a:rPr lang="de-DE" sz="1400" dirty="0">
                <a:latin typeface="Raleway" pitchFamily="2" charset="0"/>
              </a:rPr>
              <a:t>Bedingung ist ein Debt-Equity-Swap von 70% der Gesellschafterdarlehen</a:t>
            </a:r>
          </a:p>
          <a:p>
            <a:pPr marL="800100" lvl="1" indent="-342900" algn="just">
              <a:buClr>
                <a:srgbClr val="00A56D"/>
              </a:buClr>
              <a:buFont typeface="Symbol" panose="05050102010706020507" pitchFamily="18" charset="2"/>
              <a:buChar char="-"/>
            </a:pPr>
            <a:r>
              <a:rPr lang="de-DE" sz="1400" dirty="0">
                <a:latin typeface="Raleway" pitchFamily="2" charset="0"/>
              </a:rPr>
              <a:t>Bedingung kann binnen der 60-Tages-Frist des § 69 Abs 2 IO nicht erfüllt werden, weil eine Minderheit der Gesellschafter noch überlegt, </a:t>
            </a:r>
          </a:p>
          <a:p>
            <a:pPr marL="800100" lvl="1" indent="-342900" algn="just">
              <a:buClr>
                <a:srgbClr val="00A56D"/>
              </a:buClr>
              <a:buFont typeface="Symbol" panose="05050102010706020507" pitchFamily="18" charset="2"/>
              <a:buChar char="-"/>
            </a:pPr>
            <a:r>
              <a:rPr lang="de-DE" sz="1400" dirty="0">
                <a:latin typeface="Raleway" pitchFamily="2" charset="0"/>
              </a:rPr>
              <a:t>kurzfristige Umsetzung des Debt-Equity-Swap ist aber immer noch überwiegend wahrscheinlich und Schuldner auch noch zahlungsfähig</a:t>
            </a:r>
          </a:p>
          <a:p>
            <a:pPr marL="800100" lvl="1" indent="-342900" algn="just">
              <a:buClr>
                <a:srgbClr val="00A56D"/>
              </a:buClr>
              <a:buFont typeface="Symbol" panose="05050102010706020507" pitchFamily="18" charset="2"/>
              <a:buChar char="-"/>
            </a:pPr>
            <a:r>
              <a:rPr lang="de-DE" sz="1400" dirty="0">
                <a:latin typeface="Raleway" pitchFamily="2" charset="0"/>
              </a:rPr>
              <a:t>ÖGK hat Forderungen, die kurz vor der exekutiven Betreibung stehen, vom Schuldner aber zur Vermeidung einer Gläubigerbevorzugung nicht bezahlt werden dürfen</a:t>
            </a:r>
          </a:p>
          <a:p>
            <a:pPr marL="342900" indent="-342900" algn="just">
              <a:spcBef>
                <a:spcPts val="1200"/>
              </a:spcBef>
              <a:buClr>
                <a:srgbClr val="00A56D"/>
              </a:buClr>
              <a:buFont typeface="Arial" panose="020B0604020202020204" pitchFamily="34" charset="0"/>
              <a:buChar char="•"/>
            </a:pPr>
            <a:r>
              <a:rPr lang="de-DE" sz="1600" b="1" dirty="0">
                <a:latin typeface="Raleway" pitchFamily="2" charset="0"/>
              </a:rPr>
              <a:t>Variante ReO:</a:t>
            </a:r>
            <a:endParaRPr lang="de-DE" sz="1600" dirty="0">
              <a:latin typeface="Raleway" pitchFamily="2" charset="0"/>
            </a:endParaRPr>
          </a:p>
          <a:p>
            <a:pPr marL="1257300" lvl="2" indent="-342900" algn="just">
              <a:buClr>
                <a:srgbClr val="00A56D"/>
              </a:buClr>
              <a:buFont typeface="Wingdings" panose="05000000000000000000" pitchFamily="2" charset="2"/>
              <a:buChar char="Ø"/>
            </a:pPr>
            <a:r>
              <a:rPr lang="de-DE" sz="1400" dirty="0">
                <a:latin typeface="Raleway" pitchFamily="2" charset="0"/>
              </a:rPr>
              <a:t>Schuldner beantragt ein RV unter Vorlage eines bloßen Restrukturierungskonzeptes. Einzige Restrukturierungsmaßnahme ist der Debt-Equity-Swap bzw im Falle des Scheiterns der Verhandlungen ein Haircut von 70% der Gesellschafterdarlehen mit der gleichen Auswirkung auf das buchmäßige EK. </a:t>
            </a:r>
          </a:p>
          <a:p>
            <a:pPr marL="1257300" lvl="2" indent="-342900" algn="just">
              <a:buClr>
                <a:srgbClr val="00A56D"/>
              </a:buClr>
              <a:buFont typeface="Wingdings" panose="05000000000000000000" pitchFamily="2" charset="2"/>
              <a:buChar char="Ø"/>
            </a:pPr>
            <a:r>
              <a:rPr lang="de-DE" sz="1400" dirty="0">
                <a:latin typeface="Raleway" pitchFamily="2" charset="0"/>
              </a:rPr>
              <a:t>Schuldner beantragt eine Frist von 60 Tagen für die Vorlage des RP (bis dahin muss der Debt-Equity-Swap umgesetzt sein) und zugleich auch die Vollstreckungssperre im Hinblick auf die ÖGK-Verbindlichkeit </a:t>
            </a:r>
          </a:p>
          <a:p>
            <a:pPr marL="1257300" lvl="2" indent="-342900" algn="just">
              <a:buClr>
                <a:srgbClr val="00A56D"/>
              </a:buClr>
              <a:buFont typeface="Wingdings" panose="05000000000000000000" pitchFamily="2" charset="2"/>
              <a:buChar char="Ø"/>
            </a:pPr>
            <a:r>
              <a:rPr lang="de-DE" sz="1400" dirty="0">
                <a:latin typeface="Raleway" pitchFamily="2" charset="0"/>
              </a:rPr>
              <a:t>Insolvenzantragspflicht ruht infolge der Vollstreckungssperre (§ 24 Abs 1 ReO)</a:t>
            </a:r>
          </a:p>
          <a:p>
            <a:pPr marL="1257300" lvl="2" indent="-342900" algn="just">
              <a:buClr>
                <a:srgbClr val="00A56D"/>
              </a:buClr>
              <a:buFont typeface="Wingdings" panose="05000000000000000000" pitchFamily="2" charset="2"/>
              <a:buChar char="Ø"/>
            </a:pPr>
            <a:r>
              <a:rPr lang="de-DE" sz="1400" dirty="0">
                <a:latin typeface="Raleway" pitchFamily="2" charset="0"/>
              </a:rPr>
              <a:t>Schuldner kann in aller Ruhe den Debt-Equity-Swap umsetzen und damit den Bestand sichern</a:t>
            </a:r>
          </a:p>
          <a:p>
            <a:pPr marL="1257300" lvl="2" indent="-342900" algn="just">
              <a:buClr>
                <a:srgbClr val="00A56D"/>
              </a:buClr>
              <a:buFont typeface="Wingdings" panose="05000000000000000000" pitchFamily="2" charset="2"/>
              <a:buChar char="Ø"/>
            </a:pPr>
            <a:r>
              <a:rPr lang="de-DE" sz="1400" dirty="0">
                <a:latin typeface="Raleway" pitchFamily="2" charset="0"/>
              </a:rPr>
              <a:t>Gelingt dies, zieht der Schuldner den Antrag auf Annahme des Restrukturierungsplans zurück und Verfahren wird ohne RP eingestellt (§ 41 Abs 2 Z 3 ReO)</a:t>
            </a:r>
          </a:p>
          <a:p>
            <a:pPr marL="1257300" lvl="2" indent="-342900" algn="just">
              <a:buClr>
                <a:srgbClr val="00A56D"/>
              </a:buClr>
              <a:buFont typeface="Wingdings" panose="05000000000000000000" pitchFamily="2" charset="2"/>
              <a:buChar char="Ø"/>
            </a:pPr>
            <a:r>
              <a:rPr lang="de-DE" sz="1400" dirty="0">
                <a:latin typeface="Raleway" pitchFamily="2" charset="0"/>
              </a:rPr>
              <a:t>Gelingt Debt-Equity-Swap nicht, legt der Schuldnerin innerhalb der vom Gericht eingeräumten Frist einen Restrukturierungsplan vor, der von der Mehrheit der Gesellschafter angenommen wird. </a:t>
            </a:r>
            <a:endParaRPr lang="de-DE" sz="1600" dirty="0">
              <a:latin typeface="Raleway" pitchFamily="2" charset="0"/>
            </a:endParaRPr>
          </a:p>
        </p:txBody>
      </p:sp>
      <p:sp>
        <p:nvSpPr>
          <p:cNvPr id="9" name="Datumsplatzhalter 2">
            <a:extLst>
              <a:ext uri="{FF2B5EF4-FFF2-40B4-BE49-F238E27FC236}">
                <a16:creationId xmlns:a16="http://schemas.microsoft.com/office/drawing/2014/main" id="{38956916-0094-429E-8D36-2C421CBDEBE8}"/>
              </a:ext>
            </a:extLst>
          </p:cNvPr>
          <p:cNvSpPr>
            <a:spLocks noGrp="1"/>
          </p:cNvSpPr>
          <p:nvPr>
            <p:ph type="dt" sz="half" idx="10"/>
          </p:nvPr>
        </p:nvSpPr>
        <p:spPr>
          <a:xfrm>
            <a:off x="718118" y="6356350"/>
            <a:ext cx="10170460" cy="365125"/>
          </a:xfrm>
        </p:spPr>
        <p:txBody>
          <a:bodyPr/>
          <a:lstStyle/>
          <a:p>
            <a:r>
              <a:rPr lang="de-DE" dirty="0">
                <a:latin typeface="Raleway" pitchFamily="2" charset="0"/>
              </a:rPr>
              <a:t>ARS Tagung Insolvenzrecht 2021		</a:t>
            </a:r>
            <a:r>
              <a:rPr lang="de-DE" dirty="0"/>
              <a:t>					</a:t>
            </a:r>
          </a:p>
        </p:txBody>
      </p:sp>
    </p:spTree>
    <p:extLst>
      <p:ext uri="{BB962C8B-B14F-4D97-AF65-F5344CB8AC3E}">
        <p14:creationId xmlns:p14="http://schemas.microsoft.com/office/powerpoint/2010/main" val="35513103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0BEFD486-A121-4D8D-910F-039032B60B27}"/>
              </a:ext>
            </a:extLst>
          </p:cNvPr>
          <p:cNvSpPr txBox="1"/>
          <p:nvPr/>
        </p:nvSpPr>
        <p:spPr>
          <a:xfrm>
            <a:off x="7503091" y="3085433"/>
            <a:ext cx="3770334" cy="461665"/>
          </a:xfrm>
          <a:prstGeom prst="rect">
            <a:avLst/>
          </a:prstGeom>
          <a:noFill/>
        </p:spPr>
        <p:txBody>
          <a:bodyPr wrap="square" rtlCol="0">
            <a:spAutoFit/>
          </a:bodyPr>
          <a:lstStyle/>
          <a:p>
            <a:r>
              <a:rPr lang="de-DE" sz="2400" dirty="0">
                <a:solidFill>
                  <a:schemeClr val="bg1"/>
                </a:solidFill>
                <a:latin typeface="Raleway" pitchFamily="2" charset="0"/>
              </a:rPr>
              <a:t>www.grafisola.at</a:t>
            </a:r>
          </a:p>
        </p:txBody>
      </p:sp>
      <p:sp>
        <p:nvSpPr>
          <p:cNvPr id="3" name="Textfeld 2">
            <a:extLst>
              <a:ext uri="{FF2B5EF4-FFF2-40B4-BE49-F238E27FC236}">
                <a16:creationId xmlns:a16="http://schemas.microsoft.com/office/drawing/2014/main" id="{4A0F46E5-97C8-43CF-91DC-2D854BFF51C5}"/>
              </a:ext>
            </a:extLst>
          </p:cNvPr>
          <p:cNvSpPr txBox="1"/>
          <p:nvPr/>
        </p:nvSpPr>
        <p:spPr>
          <a:xfrm>
            <a:off x="7503091" y="4420998"/>
            <a:ext cx="3221373" cy="646331"/>
          </a:xfrm>
          <a:prstGeom prst="rect">
            <a:avLst/>
          </a:prstGeom>
          <a:noFill/>
        </p:spPr>
        <p:txBody>
          <a:bodyPr wrap="square" rtlCol="0">
            <a:spAutoFit/>
          </a:bodyPr>
          <a:lstStyle/>
          <a:p>
            <a:r>
              <a:rPr lang="de-DE" dirty="0">
                <a:solidFill>
                  <a:schemeClr val="bg1"/>
                </a:solidFill>
              </a:rPr>
              <a:t>a.isola@grafisola.at</a:t>
            </a:r>
          </a:p>
          <a:p>
            <a:r>
              <a:rPr lang="de-DE" dirty="0">
                <a:solidFill>
                  <a:schemeClr val="bg1"/>
                </a:solidFill>
              </a:rPr>
              <a:t>s.weileder@grafisola.at</a:t>
            </a:r>
            <a:endParaRPr lang="de-AT" dirty="0">
              <a:solidFill>
                <a:schemeClr val="bg1"/>
              </a:solidFill>
            </a:endParaRPr>
          </a:p>
        </p:txBody>
      </p:sp>
    </p:spTree>
    <p:extLst>
      <p:ext uri="{BB962C8B-B14F-4D97-AF65-F5344CB8AC3E}">
        <p14:creationId xmlns:p14="http://schemas.microsoft.com/office/powerpoint/2010/main" val="2101513174"/>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fisola_vorlage.potx" id="{495DDB70-FA30-45B3-BD85-1A446486BB38}" vid="{B8F77B21-BDDE-4313-8181-F52304DB2403}"/>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grafisola_vorlage</Template>
  <TotalTime>0</TotalTime>
  <Words>4383</Words>
  <Application>Microsoft Office PowerPoint</Application>
  <PresentationFormat>Breitbild</PresentationFormat>
  <Paragraphs>427</Paragraphs>
  <Slides>29</Slides>
  <Notes>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29</vt:i4>
      </vt:variant>
    </vt:vector>
  </HeadingPairs>
  <TitlesOfParts>
    <vt:vector size="37" baseType="lpstr">
      <vt:lpstr>Arial</vt:lpstr>
      <vt:lpstr>Calibri</vt:lpstr>
      <vt:lpstr>Calibri Light</vt:lpstr>
      <vt:lpstr>Courier New</vt:lpstr>
      <vt:lpstr>Raleway</vt:lpstr>
      <vt:lpstr>Symbol</vt:lpstr>
      <vt:lpstr>Wingdings</vt:lpstr>
      <vt:lpstr>Office</vt:lpstr>
      <vt:lpstr>Solvenz-/Insolvenzstrategien im Lichte der neuen ReO</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Vjeko Mistrafovic</dc:creator>
  <cp:lastModifiedBy>Stefan Weileder</cp:lastModifiedBy>
  <cp:revision>55</cp:revision>
  <dcterms:created xsi:type="dcterms:W3CDTF">2021-09-15T13:44:32Z</dcterms:created>
  <dcterms:modified xsi:type="dcterms:W3CDTF">2021-09-29T21:00:44Z</dcterms:modified>
</cp:coreProperties>
</file>